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3.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1.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10" r:id="rId1"/>
    <p:sldMasterId id="2147483820" r:id="rId2"/>
    <p:sldMasterId id="2147483823" r:id="rId3"/>
    <p:sldMasterId id="2147483830" r:id="rId4"/>
  </p:sldMasterIdLst>
  <p:notesMasterIdLst>
    <p:notesMasterId r:id="rId29"/>
  </p:notesMasterIdLst>
  <p:sldIdLst>
    <p:sldId id="256" r:id="rId5"/>
    <p:sldId id="261" r:id="rId6"/>
    <p:sldId id="262" r:id="rId7"/>
    <p:sldId id="265" r:id="rId8"/>
    <p:sldId id="263" r:id="rId9"/>
    <p:sldId id="277" r:id="rId10"/>
    <p:sldId id="275" r:id="rId11"/>
    <p:sldId id="264" r:id="rId12"/>
    <p:sldId id="278" r:id="rId13"/>
    <p:sldId id="273" r:id="rId14"/>
    <p:sldId id="267" r:id="rId15"/>
    <p:sldId id="279" r:id="rId16"/>
    <p:sldId id="280" r:id="rId17"/>
    <p:sldId id="276" r:id="rId18"/>
    <p:sldId id="257" r:id="rId19"/>
    <p:sldId id="274" r:id="rId20"/>
    <p:sldId id="281" r:id="rId21"/>
    <p:sldId id="282" r:id="rId22"/>
    <p:sldId id="260" r:id="rId23"/>
    <p:sldId id="268" r:id="rId24"/>
    <p:sldId id="269" r:id="rId25"/>
    <p:sldId id="270" r:id="rId26"/>
    <p:sldId id="271" r:id="rId27"/>
    <p:sldId id="272" r:id="rId2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00000"/>
    <a:srgbClr val="004D86"/>
    <a:srgbClr val="00589A"/>
    <a:srgbClr val="003CE6"/>
    <a:srgbClr val="0000CC"/>
    <a:srgbClr val="33CCFF"/>
    <a:srgbClr val="66FF33"/>
    <a:srgbClr val="FA0000"/>
    <a:srgbClr val="5C92E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2883" autoAdjust="0"/>
  </p:normalViewPr>
  <p:slideViewPr>
    <p:cSldViewPr>
      <p:cViewPr>
        <p:scale>
          <a:sx n="70" d="100"/>
          <a:sy n="70" d="100"/>
        </p:scale>
        <p:origin x="-1266" y="-42"/>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slideMaster" Target="slideMasters/slideMaster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B139D2C-38A9-41C9-99CC-BDBC99A85955}" type="doc">
      <dgm:prSet loTypeId="urn:microsoft.com/office/officeart/2005/8/layout/lProcess1" loCatId="process" qsTypeId="urn:microsoft.com/office/officeart/2005/8/quickstyle/simple1" qsCatId="simple" csTypeId="urn:microsoft.com/office/officeart/2005/8/colors/accent0_3" csCatId="mainScheme" phldr="1"/>
      <dgm:spPr/>
      <dgm:t>
        <a:bodyPr/>
        <a:lstStyle/>
        <a:p>
          <a:endParaRPr lang="en-US"/>
        </a:p>
      </dgm:t>
    </dgm:pt>
    <dgm:pt modelId="{A5DD2F8A-9246-44BC-90D9-92B221E50CC6}">
      <dgm:prSet phldrT="[Text]" custT="1"/>
      <dgm:spPr/>
      <dgm:t>
        <a:bodyPr/>
        <a:lstStyle/>
        <a:p>
          <a:r>
            <a:rPr lang="en-US" sz="2400" smtClean="0">
              <a:latin typeface="Helvetica" panose="020B0604020202020204" pitchFamily="34" charset="0"/>
              <a:cs typeface="Helvetica" panose="020B0604020202020204" pitchFamily="34" charset="0"/>
            </a:rPr>
            <a:t>Range of movement </a:t>
          </a:r>
          <a:r>
            <a:rPr lang="en-US" sz="2400" i="1" smtClean="0">
              <a:latin typeface="Helvetica" panose="020B0604020202020204" pitchFamily="34" charset="0"/>
              <a:cs typeface="Helvetica" panose="020B0604020202020204" pitchFamily="34" charset="0"/>
            </a:rPr>
            <a:t>decreases</a:t>
          </a:r>
          <a:r>
            <a:rPr lang="en-US" sz="2400" smtClean="0">
              <a:latin typeface="Helvetica" panose="020B0604020202020204" pitchFamily="34" charset="0"/>
              <a:cs typeface="Helvetica" panose="020B0604020202020204" pitchFamily="34" charset="0"/>
            </a:rPr>
            <a:t> with age</a:t>
          </a:r>
          <a:endParaRPr lang="en-US" sz="2400" dirty="0">
            <a:latin typeface="Helvetica" panose="020B0604020202020204" pitchFamily="34" charset="0"/>
            <a:cs typeface="Helvetica" panose="020B0604020202020204" pitchFamily="34" charset="0"/>
          </a:endParaRPr>
        </a:p>
      </dgm:t>
    </dgm:pt>
    <dgm:pt modelId="{F2236415-4BB1-4AED-9FD4-14CB1189036B}" type="parTrans" cxnId="{B8C8EDC8-325E-48FE-A48A-6C58473CE301}">
      <dgm:prSet/>
      <dgm:spPr/>
      <dgm:t>
        <a:bodyPr/>
        <a:lstStyle/>
        <a:p>
          <a:endParaRPr lang="en-US"/>
        </a:p>
      </dgm:t>
    </dgm:pt>
    <dgm:pt modelId="{50057333-4559-46DE-957F-61B4E41E3201}" type="sibTrans" cxnId="{B8C8EDC8-325E-48FE-A48A-6C58473CE301}">
      <dgm:prSet/>
      <dgm:spPr/>
      <dgm:t>
        <a:bodyPr/>
        <a:lstStyle/>
        <a:p>
          <a:endParaRPr lang="en-US"/>
        </a:p>
      </dgm:t>
    </dgm:pt>
    <dgm:pt modelId="{11F8EE27-01EB-4DE1-9990-A9C9B77318D8}">
      <dgm:prSet phldrT="[Text]"/>
      <dgm:spPr/>
      <dgm:t>
        <a:bodyPr/>
        <a:lstStyle/>
        <a:p>
          <a:r>
            <a:rPr lang="en-US" smtClean="0">
              <a:latin typeface="Helvetica" panose="020B0604020202020204" pitchFamily="34" charset="0"/>
              <a:cs typeface="Helvetica" panose="020B0604020202020204" pitchFamily="34" charset="0"/>
            </a:rPr>
            <a:t>Postural Control</a:t>
          </a:r>
          <a:endParaRPr lang="en-US" dirty="0">
            <a:latin typeface="Helvetica" panose="020B0604020202020204" pitchFamily="34" charset="0"/>
            <a:cs typeface="Helvetica" panose="020B0604020202020204" pitchFamily="34" charset="0"/>
          </a:endParaRPr>
        </a:p>
      </dgm:t>
    </dgm:pt>
    <dgm:pt modelId="{7FBC2EB4-3BAD-4110-B8BE-318F065C113A}" type="parTrans" cxnId="{A3AF0669-1FAE-4023-9AA0-922FABD4E55C}">
      <dgm:prSet/>
      <dgm:spPr/>
      <dgm:t>
        <a:bodyPr/>
        <a:lstStyle/>
        <a:p>
          <a:endParaRPr lang="en-US"/>
        </a:p>
      </dgm:t>
    </dgm:pt>
    <dgm:pt modelId="{F479642F-8715-4CB2-B61E-018A9CA89D9C}" type="sibTrans" cxnId="{A3AF0669-1FAE-4023-9AA0-922FABD4E55C}">
      <dgm:prSet/>
      <dgm:spPr/>
      <dgm:t>
        <a:bodyPr/>
        <a:lstStyle/>
        <a:p>
          <a:endParaRPr lang="en-US"/>
        </a:p>
      </dgm:t>
    </dgm:pt>
    <dgm:pt modelId="{427B5CC1-AD57-4600-891F-70DE6A6E63E6}">
      <dgm:prSet phldrT="[Text]"/>
      <dgm:spPr/>
      <dgm:t>
        <a:bodyPr/>
        <a:lstStyle/>
        <a:p>
          <a:r>
            <a:rPr lang="en-US" smtClean="0">
              <a:latin typeface="Helvetica" panose="020B0604020202020204" pitchFamily="34" charset="0"/>
              <a:cs typeface="Helvetica" panose="020B0604020202020204" pitchFamily="34" charset="0"/>
            </a:rPr>
            <a:t>CoP Magnitude decrease</a:t>
          </a:r>
          <a:endParaRPr lang="en-US" dirty="0">
            <a:latin typeface="Helvetica" panose="020B0604020202020204" pitchFamily="34" charset="0"/>
            <a:cs typeface="Helvetica" panose="020B0604020202020204" pitchFamily="34" charset="0"/>
          </a:endParaRPr>
        </a:p>
      </dgm:t>
    </dgm:pt>
    <dgm:pt modelId="{BECE242C-52EC-4FDA-8E5C-022536883532}" type="parTrans" cxnId="{512C0FDC-3D7B-428A-B998-931899BA990B}">
      <dgm:prSet/>
      <dgm:spPr/>
      <dgm:t>
        <a:bodyPr/>
        <a:lstStyle/>
        <a:p>
          <a:endParaRPr lang="en-US"/>
        </a:p>
      </dgm:t>
    </dgm:pt>
    <dgm:pt modelId="{6FBDFBD6-734B-473D-93C8-3A715B237BC7}" type="sibTrans" cxnId="{512C0FDC-3D7B-428A-B998-931899BA990B}">
      <dgm:prSet/>
      <dgm:spPr/>
      <dgm:t>
        <a:bodyPr/>
        <a:lstStyle/>
        <a:p>
          <a:endParaRPr lang="en-US"/>
        </a:p>
      </dgm:t>
    </dgm:pt>
    <dgm:pt modelId="{1F570649-5855-4DAD-893A-0763C61A4F5F}">
      <dgm:prSet phldrT="[Text]" custT="1"/>
      <dgm:spPr/>
      <dgm:t>
        <a:bodyPr/>
        <a:lstStyle/>
        <a:p>
          <a:r>
            <a:rPr lang="en-US" sz="2400" i="1" smtClean="0">
              <a:latin typeface="Helvetica" panose="020B0604020202020204" pitchFamily="34" charset="0"/>
              <a:cs typeface="Helvetica" panose="020B0604020202020204" pitchFamily="34" charset="0"/>
            </a:rPr>
            <a:t>Increase</a:t>
          </a:r>
          <a:r>
            <a:rPr lang="en-US" sz="2400" smtClean="0">
              <a:latin typeface="Helvetica" panose="020B0604020202020204" pitchFamily="34" charset="0"/>
              <a:cs typeface="Helvetica" panose="020B0604020202020204" pitchFamily="34" charset="0"/>
            </a:rPr>
            <a:t> in complex behavior with addition of toy</a:t>
          </a:r>
          <a:endParaRPr lang="en-US" sz="2400" dirty="0">
            <a:latin typeface="Helvetica" panose="020B0604020202020204" pitchFamily="34" charset="0"/>
            <a:cs typeface="Helvetica" panose="020B0604020202020204" pitchFamily="34" charset="0"/>
          </a:endParaRPr>
        </a:p>
      </dgm:t>
    </dgm:pt>
    <dgm:pt modelId="{873A024A-7165-406D-B439-19AB83945CFB}" type="parTrans" cxnId="{F8D9819D-E456-443E-8435-D1EAA6D77551}">
      <dgm:prSet/>
      <dgm:spPr/>
      <dgm:t>
        <a:bodyPr/>
        <a:lstStyle/>
        <a:p>
          <a:endParaRPr lang="en-US"/>
        </a:p>
      </dgm:t>
    </dgm:pt>
    <dgm:pt modelId="{A1AD76C7-3C6A-4D1B-8E2D-A5962E7A01EF}" type="sibTrans" cxnId="{F8D9819D-E456-443E-8435-D1EAA6D77551}">
      <dgm:prSet/>
      <dgm:spPr/>
      <dgm:t>
        <a:bodyPr/>
        <a:lstStyle/>
        <a:p>
          <a:endParaRPr lang="en-US"/>
        </a:p>
      </dgm:t>
    </dgm:pt>
    <dgm:pt modelId="{F68FC494-70E7-4F9B-B380-890E08A6C11F}">
      <dgm:prSet phldrT="[Text]"/>
      <dgm:spPr/>
      <dgm:t>
        <a:bodyPr/>
        <a:lstStyle/>
        <a:p>
          <a:r>
            <a:rPr lang="en-US" smtClean="0">
              <a:latin typeface="Helvetica" panose="020B0604020202020204" pitchFamily="34" charset="0"/>
              <a:cs typeface="Helvetica" panose="020B0604020202020204" pitchFamily="34" charset="0"/>
            </a:rPr>
            <a:t>Exploratory Movement</a:t>
          </a:r>
          <a:endParaRPr lang="en-US" dirty="0">
            <a:latin typeface="Helvetica" panose="020B0604020202020204" pitchFamily="34" charset="0"/>
            <a:cs typeface="Helvetica" panose="020B0604020202020204" pitchFamily="34" charset="0"/>
          </a:endParaRPr>
        </a:p>
      </dgm:t>
    </dgm:pt>
    <dgm:pt modelId="{09170939-5586-4366-AA6F-1E9582369EAD}" type="parTrans" cxnId="{0D9622F6-9178-4444-9AB0-17EDE9665DAC}">
      <dgm:prSet/>
      <dgm:spPr/>
      <dgm:t>
        <a:bodyPr/>
        <a:lstStyle/>
        <a:p>
          <a:endParaRPr lang="en-US"/>
        </a:p>
      </dgm:t>
    </dgm:pt>
    <dgm:pt modelId="{A4E926D6-889E-4EF4-B273-0366294891D8}" type="sibTrans" cxnId="{0D9622F6-9178-4444-9AB0-17EDE9665DAC}">
      <dgm:prSet/>
      <dgm:spPr/>
      <dgm:t>
        <a:bodyPr/>
        <a:lstStyle/>
        <a:p>
          <a:endParaRPr lang="en-US"/>
        </a:p>
      </dgm:t>
    </dgm:pt>
    <dgm:pt modelId="{3C7948C8-5AF1-45A4-8583-CDE82E56C4A9}">
      <dgm:prSet phldrT="[Text]"/>
      <dgm:spPr/>
      <dgm:t>
        <a:bodyPr/>
        <a:lstStyle/>
        <a:p>
          <a:r>
            <a:rPr lang="en-US" smtClean="0">
              <a:latin typeface="Helvetica" panose="020B0604020202020204" pitchFamily="34" charset="0"/>
              <a:cs typeface="Helvetica" panose="020B0604020202020204" pitchFamily="34" charset="0"/>
            </a:rPr>
            <a:t>ApEn increase</a:t>
          </a:r>
          <a:endParaRPr lang="en-US" dirty="0">
            <a:latin typeface="Helvetica" panose="020B0604020202020204" pitchFamily="34" charset="0"/>
            <a:cs typeface="Helvetica" panose="020B0604020202020204" pitchFamily="34" charset="0"/>
          </a:endParaRPr>
        </a:p>
      </dgm:t>
    </dgm:pt>
    <dgm:pt modelId="{5FC5B194-5615-4B00-A304-6BA1E5249F72}" type="parTrans" cxnId="{9B468D06-883D-4076-8F32-0C060DA2E407}">
      <dgm:prSet/>
      <dgm:spPr/>
      <dgm:t>
        <a:bodyPr/>
        <a:lstStyle/>
        <a:p>
          <a:endParaRPr lang="en-US"/>
        </a:p>
      </dgm:t>
    </dgm:pt>
    <dgm:pt modelId="{51789259-F380-49B1-8E5B-6EC4CA7D16E6}" type="sibTrans" cxnId="{9B468D06-883D-4076-8F32-0C060DA2E407}">
      <dgm:prSet/>
      <dgm:spPr/>
      <dgm:t>
        <a:bodyPr/>
        <a:lstStyle/>
        <a:p>
          <a:endParaRPr lang="en-US"/>
        </a:p>
      </dgm:t>
    </dgm:pt>
    <dgm:pt modelId="{0AD152E0-F19D-4776-916E-DFCABAA851BC}">
      <dgm:prSet phldrT="[Text]" custT="1"/>
      <dgm:spPr/>
      <dgm:t>
        <a:bodyPr/>
        <a:lstStyle/>
        <a:p>
          <a:r>
            <a:rPr lang="en-US" sz="2400" smtClean="0">
              <a:latin typeface="Helvetica" panose="020B0604020202020204" pitchFamily="34" charset="0"/>
              <a:cs typeface="Helvetica" panose="020B0604020202020204" pitchFamily="34" charset="0"/>
            </a:rPr>
            <a:t>Preterm infants exhibit </a:t>
          </a:r>
          <a:r>
            <a:rPr lang="en-US" sz="2400" i="1" smtClean="0">
              <a:latin typeface="Helvetica" panose="020B0604020202020204" pitchFamily="34" charset="0"/>
              <a:cs typeface="Helvetica" panose="020B0604020202020204" pitchFamily="34" charset="0"/>
            </a:rPr>
            <a:t>more predictable </a:t>
          </a:r>
          <a:r>
            <a:rPr lang="en-US" sz="2400" smtClean="0">
              <a:latin typeface="Helvetica" panose="020B0604020202020204" pitchFamily="34" charset="0"/>
              <a:cs typeface="Helvetica" panose="020B0604020202020204" pitchFamily="34" charset="0"/>
            </a:rPr>
            <a:t>movements</a:t>
          </a:r>
          <a:endParaRPr lang="en-US" sz="2400" dirty="0">
            <a:latin typeface="Helvetica" panose="020B0604020202020204" pitchFamily="34" charset="0"/>
            <a:cs typeface="Helvetica" panose="020B0604020202020204" pitchFamily="34" charset="0"/>
          </a:endParaRPr>
        </a:p>
      </dgm:t>
    </dgm:pt>
    <dgm:pt modelId="{56DE7876-FCE1-4A0F-AA04-9C0D963030BA}" type="parTrans" cxnId="{CA7C3EAA-1D8D-4150-A544-76AEE12AA267}">
      <dgm:prSet/>
      <dgm:spPr/>
      <dgm:t>
        <a:bodyPr/>
        <a:lstStyle/>
        <a:p>
          <a:endParaRPr lang="en-US"/>
        </a:p>
      </dgm:t>
    </dgm:pt>
    <dgm:pt modelId="{11ADB7D6-4D36-48F6-9227-ADFE52F60CE5}" type="sibTrans" cxnId="{CA7C3EAA-1D8D-4150-A544-76AEE12AA267}">
      <dgm:prSet/>
      <dgm:spPr/>
      <dgm:t>
        <a:bodyPr/>
        <a:lstStyle/>
        <a:p>
          <a:endParaRPr lang="en-US"/>
        </a:p>
      </dgm:t>
    </dgm:pt>
    <dgm:pt modelId="{60FF673A-010F-419F-B43B-B7062F1622A6}">
      <dgm:prSet phldrT="[Text]"/>
      <dgm:spPr/>
      <dgm:t>
        <a:bodyPr/>
        <a:lstStyle/>
        <a:p>
          <a:r>
            <a:rPr lang="en-US" smtClean="0">
              <a:latin typeface="Helvetica" panose="020B0604020202020204" pitchFamily="34" charset="0"/>
              <a:cs typeface="Helvetica" panose="020B0604020202020204" pitchFamily="34" charset="0"/>
            </a:rPr>
            <a:t>Postural Control</a:t>
          </a:r>
          <a:endParaRPr lang="en-US" dirty="0">
            <a:latin typeface="Helvetica" panose="020B0604020202020204" pitchFamily="34" charset="0"/>
            <a:cs typeface="Helvetica" panose="020B0604020202020204" pitchFamily="34" charset="0"/>
          </a:endParaRPr>
        </a:p>
      </dgm:t>
    </dgm:pt>
    <dgm:pt modelId="{8B3ED7EF-35F0-47A3-A0BF-F0AD50EE94AF}" type="parTrans" cxnId="{9F414E3F-3B54-4E4D-90A8-76275853B28F}">
      <dgm:prSet/>
      <dgm:spPr/>
      <dgm:t>
        <a:bodyPr/>
        <a:lstStyle/>
        <a:p>
          <a:endParaRPr lang="en-US"/>
        </a:p>
      </dgm:t>
    </dgm:pt>
    <dgm:pt modelId="{019B7912-A9AF-4DF2-8D46-420F8ABC95DA}" type="sibTrans" cxnId="{9F414E3F-3B54-4E4D-90A8-76275853B28F}">
      <dgm:prSet/>
      <dgm:spPr/>
      <dgm:t>
        <a:bodyPr/>
        <a:lstStyle/>
        <a:p>
          <a:endParaRPr lang="en-US"/>
        </a:p>
      </dgm:t>
    </dgm:pt>
    <dgm:pt modelId="{93683747-D943-49BA-BD8B-6046F659D714}">
      <dgm:prSet phldrT="[Text]"/>
      <dgm:spPr/>
      <dgm:t>
        <a:bodyPr/>
        <a:lstStyle/>
        <a:p>
          <a:r>
            <a:rPr lang="en-US" smtClean="0">
              <a:latin typeface="Helvetica" panose="020B0604020202020204" pitchFamily="34" charset="0"/>
              <a:cs typeface="Helvetica" panose="020B0604020202020204" pitchFamily="34" charset="0"/>
            </a:rPr>
            <a:t>ApEn decrease</a:t>
          </a:r>
          <a:endParaRPr lang="en-US" dirty="0">
            <a:latin typeface="Helvetica" panose="020B0604020202020204" pitchFamily="34" charset="0"/>
            <a:cs typeface="Helvetica" panose="020B0604020202020204" pitchFamily="34" charset="0"/>
          </a:endParaRPr>
        </a:p>
      </dgm:t>
    </dgm:pt>
    <dgm:pt modelId="{10303789-91F4-41DF-8819-6BDFF4A93E6F}" type="parTrans" cxnId="{18C632D1-C1B7-442A-9C43-A12F03C95D2E}">
      <dgm:prSet/>
      <dgm:spPr/>
      <dgm:t>
        <a:bodyPr/>
        <a:lstStyle/>
        <a:p>
          <a:endParaRPr lang="en-US"/>
        </a:p>
      </dgm:t>
    </dgm:pt>
    <dgm:pt modelId="{63BAB33C-D41C-4F1E-BBA8-603E7BA61D77}" type="sibTrans" cxnId="{18C632D1-C1B7-442A-9C43-A12F03C95D2E}">
      <dgm:prSet/>
      <dgm:spPr/>
      <dgm:t>
        <a:bodyPr/>
        <a:lstStyle/>
        <a:p>
          <a:endParaRPr lang="en-US"/>
        </a:p>
      </dgm:t>
    </dgm:pt>
    <dgm:pt modelId="{2243DFC9-BE49-4695-A870-9C95B9AF7476}" type="pres">
      <dgm:prSet presAssocID="{8B139D2C-38A9-41C9-99CC-BDBC99A85955}" presName="Name0" presStyleCnt="0">
        <dgm:presLayoutVars>
          <dgm:dir/>
          <dgm:animLvl val="lvl"/>
          <dgm:resizeHandles val="exact"/>
        </dgm:presLayoutVars>
      </dgm:prSet>
      <dgm:spPr/>
      <dgm:t>
        <a:bodyPr/>
        <a:lstStyle/>
        <a:p>
          <a:endParaRPr lang="en-US"/>
        </a:p>
      </dgm:t>
    </dgm:pt>
    <dgm:pt modelId="{EF0E7228-A250-4532-B8EE-4E2CCD2BA515}" type="pres">
      <dgm:prSet presAssocID="{A5DD2F8A-9246-44BC-90D9-92B221E50CC6}" presName="vertFlow" presStyleCnt="0"/>
      <dgm:spPr/>
    </dgm:pt>
    <dgm:pt modelId="{5D8AAFE7-71F0-4C42-A553-36A621179636}" type="pres">
      <dgm:prSet presAssocID="{A5DD2F8A-9246-44BC-90D9-92B221E50CC6}" presName="header" presStyleLbl="node1" presStyleIdx="0" presStyleCnt="3" custScaleY="273710" custLinFactY="-20707" custLinFactNeighborX="-118" custLinFactNeighborY="-100000"/>
      <dgm:spPr/>
      <dgm:t>
        <a:bodyPr/>
        <a:lstStyle/>
        <a:p>
          <a:endParaRPr lang="en-US"/>
        </a:p>
      </dgm:t>
    </dgm:pt>
    <dgm:pt modelId="{D6592B8F-486B-427C-90BF-B444B2B25A96}" type="pres">
      <dgm:prSet presAssocID="{7FBC2EB4-3BAD-4110-B8BE-318F065C113A}" presName="parTrans" presStyleLbl="sibTrans2D1" presStyleIdx="0" presStyleCnt="6"/>
      <dgm:spPr/>
      <dgm:t>
        <a:bodyPr/>
        <a:lstStyle/>
        <a:p>
          <a:endParaRPr lang="en-US"/>
        </a:p>
      </dgm:t>
    </dgm:pt>
    <dgm:pt modelId="{B2EA8D57-5D1F-4F5D-9069-814EBD256572}" type="pres">
      <dgm:prSet presAssocID="{11F8EE27-01EB-4DE1-9990-A9C9B77318D8}" presName="child" presStyleLbl="alignAccFollowNode1" presStyleIdx="0" presStyleCnt="6" custLinFactNeighborX="-118" custLinFactNeighborY="-40852">
        <dgm:presLayoutVars>
          <dgm:chMax val="0"/>
          <dgm:bulletEnabled val="1"/>
        </dgm:presLayoutVars>
      </dgm:prSet>
      <dgm:spPr/>
      <dgm:t>
        <a:bodyPr/>
        <a:lstStyle/>
        <a:p>
          <a:endParaRPr lang="en-US"/>
        </a:p>
      </dgm:t>
    </dgm:pt>
    <dgm:pt modelId="{2523263F-E3FA-43FB-B8D9-69157507FC50}" type="pres">
      <dgm:prSet presAssocID="{F479642F-8715-4CB2-B61E-018A9CA89D9C}" presName="sibTrans" presStyleLbl="sibTrans2D1" presStyleIdx="1" presStyleCnt="6"/>
      <dgm:spPr/>
      <dgm:t>
        <a:bodyPr/>
        <a:lstStyle/>
        <a:p>
          <a:endParaRPr lang="en-US"/>
        </a:p>
      </dgm:t>
    </dgm:pt>
    <dgm:pt modelId="{218AFA77-5EAB-49A0-AC97-8BFE2A8E87A7}" type="pres">
      <dgm:prSet presAssocID="{427B5CC1-AD57-4600-891F-70DE6A6E63E6}" presName="child" presStyleLbl="alignAccFollowNode1" presStyleIdx="1" presStyleCnt="6" custLinFactNeighborX="-118" custLinFactNeighborY="42343">
        <dgm:presLayoutVars>
          <dgm:chMax val="0"/>
          <dgm:bulletEnabled val="1"/>
        </dgm:presLayoutVars>
      </dgm:prSet>
      <dgm:spPr/>
      <dgm:t>
        <a:bodyPr/>
        <a:lstStyle/>
        <a:p>
          <a:endParaRPr lang="en-US"/>
        </a:p>
      </dgm:t>
    </dgm:pt>
    <dgm:pt modelId="{9387D64A-9047-4B82-9291-5E0846E9D11F}" type="pres">
      <dgm:prSet presAssocID="{A5DD2F8A-9246-44BC-90D9-92B221E50CC6}" presName="hSp" presStyleCnt="0"/>
      <dgm:spPr/>
    </dgm:pt>
    <dgm:pt modelId="{10E1D00F-BCF0-40B1-8401-FCDD73045CF8}" type="pres">
      <dgm:prSet presAssocID="{1F570649-5855-4DAD-893A-0763C61A4F5F}" presName="vertFlow" presStyleCnt="0"/>
      <dgm:spPr/>
    </dgm:pt>
    <dgm:pt modelId="{C792CE1D-91F6-40A8-A60B-4540F5027E99}" type="pres">
      <dgm:prSet presAssocID="{1F570649-5855-4DAD-893A-0763C61A4F5F}" presName="header" presStyleLbl="node1" presStyleIdx="1" presStyleCnt="3" custScaleY="275059" custLinFactY="-20707" custLinFactNeighborX="765" custLinFactNeighborY="-100000"/>
      <dgm:spPr/>
      <dgm:t>
        <a:bodyPr/>
        <a:lstStyle/>
        <a:p>
          <a:endParaRPr lang="en-US"/>
        </a:p>
      </dgm:t>
    </dgm:pt>
    <dgm:pt modelId="{A65BC7CB-C01B-4246-9CBF-3124755E7962}" type="pres">
      <dgm:prSet presAssocID="{09170939-5586-4366-AA6F-1E9582369EAD}" presName="parTrans" presStyleLbl="sibTrans2D1" presStyleIdx="2" presStyleCnt="6"/>
      <dgm:spPr/>
      <dgm:t>
        <a:bodyPr/>
        <a:lstStyle/>
        <a:p>
          <a:endParaRPr lang="en-US"/>
        </a:p>
      </dgm:t>
    </dgm:pt>
    <dgm:pt modelId="{FC8A1B4C-5D96-47E7-AA50-4285EC0F72A4}" type="pres">
      <dgm:prSet presAssocID="{F68FC494-70E7-4F9B-B380-890E08A6C11F}" presName="child" presStyleLbl="alignAccFollowNode1" presStyleIdx="2" presStyleCnt="6" custLinFactNeighborX="765" custLinFactNeighborY="-44706">
        <dgm:presLayoutVars>
          <dgm:chMax val="0"/>
          <dgm:bulletEnabled val="1"/>
        </dgm:presLayoutVars>
      </dgm:prSet>
      <dgm:spPr/>
      <dgm:t>
        <a:bodyPr/>
        <a:lstStyle/>
        <a:p>
          <a:endParaRPr lang="en-US"/>
        </a:p>
      </dgm:t>
    </dgm:pt>
    <dgm:pt modelId="{807D7B6A-5535-4B77-B449-8AEF0FB2E485}" type="pres">
      <dgm:prSet presAssocID="{A4E926D6-889E-4EF4-B273-0366294891D8}" presName="sibTrans" presStyleLbl="sibTrans2D1" presStyleIdx="3" presStyleCnt="6"/>
      <dgm:spPr/>
      <dgm:t>
        <a:bodyPr/>
        <a:lstStyle/>
        <a:p>
          <a:endParaRPr lang="en-US"/>
        </a:p>
      </dgm:t>
    </dgm:pt>
    <dgm:pt modelId="{52A5290C-C8DD-4AA2-8DD2-63FA4B046536}" type="pres">
      <dgm:prSet presAssocID="{3C7948C8-5AF1-45A4-8583-CDE82E56C4A9}" presName="child" presStyleLbl="alignAccFollowNode1" presStyleIdx="3" presStyleCnt="6" custLinFactNeighborX="765" custLinFactNeighborY="38489">
        <dgm:presLayoutVars>
          <dgm:chMax val="0"/>
          <dgm:bulletEnabled val="1"/>
        </dgm:presLayoutVars>
      </dgm:prSet>
      <dgm:spPr/>
      <dgm:t>
        <a:bodyPr/>
        <a:lstStyle/>
        <a:p>
          <a:endParaRPr lang="en-US"/>
        </a:p>
      </dgm:t>
    </dgm:pt>
    <dgm:pt modelId="{37FBBA94-D6BA-4CBB-9614-2796A1FE6DA5}" type="pres">
      <dgm:prSet presAssocID="{1F570649-5855-4DAD-893A-0763C61A4F5F}" presName="hSp" presStyleCnt="0"/>
      <dgm:spPr/>
    </dgm:pt>
    <dgm:pt modelId="{4DCB0220-3F9C-40A3-9C7A-9786AFB3D28F}" type="pres">
      <dgm:prSet presAssocID="{0AD152E0-F19D-4776-916E-DFCABAA851BC}" presName="vertFlow" presStyleCnt="0"/>
      <dgm:spPr/>
    </dgm:pt>
    <dgm:pt modelId="{6B1C22BA-7770-4F86-9C24-457AAE285B4E}" type="pres">
      <dgm:prSet presAssocID="{0AD152E0-F19D-4776-916E-DFCABAA851BC}" presName="header" presStyleLbl="node1" presStyleIdx="2" presStyleCnt="3" custScaleY="273710" custLinFactY="-20707" custLinFactNeighborX="118" custLinFactNeighborY="-100000"/>
      <dgm:spPr/>
      <dgm:t>
        <a:bodyPr/>
        <a:lstStyle/>
        <a:p>
          <a:endParaRPr lang="en-US"/>
        </a:p>
      </dgm:t>
    </dgm:pt>
    <dgm:pt modelId="{E0FAD3DE-92CD-4CB7-8886-9B2E1BF41FD9}" type="pres">
      <dgm:prSet presAssocID="{8B3ED7EF-35F0-47A3-A0BF-F0AD50EE94AF}" presName="parTrans" presStyleLbl="sibTrans2D1" presStyleIdx="4" presStyleCnt="6"/>
      <dgm:spPr/>
      <dgm:t>
        <a:bodyPr/>
        <a:lstStyle/>
        <a:p>
          <a:endParaRPr lang="en-US"/>
        </a:p>
      </dgm:t>
    </dgm:pt>
    <dgm:pt modelId="{FDD1A957-9875-4BE6-92ED-235AEF66F0D8}" type="pres">
      <dgm:prSet presAssocID="{60FF673A-010F-419F-B43B-B7062F1622A6}" presName="child" presStyleLbl="alignAccFollowNode1" presStyleIdx="4" presStyleCnt="6" custLinFactNeighborX="118" custLinFactNeighborY="-40852">
        <dgm:presLayoutVars>
          <dgm:chMax val="0"/>
          <dgm:bulletEnabled val="1"/>
        </dgm:presLayoutVars>
      </dgm:prSet>
      <dgm:spPr/>
      <dgm:t>
        <a:bodyPr/>
        <a:lstStyle/>
        <a:p>
          <a:endParaRPr lang="en-US"/>
        </a:p>
      </dgm:t>
    </dgm:pt>
    <dgm:pt modelId="{64F07BBF-B677-4E3B-A4B2-D52C87AF9066}" type="pres">
      <dgm:prSet presAssocID="{019B7912-A9AF-4DF2-8D46-420F8ABC95DA}" presName="sibTrans" presStyleLbl="sibTrans2D1" presStyleIdx="5" presStyleCnt="6"/>
      <dgm:spPr/>
      <dgm:t>
        <a:bodyPr/>
        <a:lstStyle/>
        <a:p>
          <a:endParaRPr lang="en-US"/>
        </a:p>
      </dgm:t>
    </dgm:pt>
    <dgm:pt modelId="{724C4251-4794-469C-85DB-9A68AE9F6F75}" type="pres">
      <dgm:prSet presAssocID="{93683747-D943-49BA-BD8B-6046F659D714}" presName="child" presStyleLbl="alignAccFollowNode1" presStyleIdx="5" presStyleCnt="6" custLinFactNeighborX="118" custLinFactNeighborY="42343">
        <dgm:presLayoutVars>
          <dgm:chMax val="0"/>
          <dgm:bulletEnabled val="1"/>
        </dgm:presLayoutVars>
      </dgm:prSet>
      <dgm:spPr/>
      <dgm:t>
        <a:bodyPr/>
        <a:lstStyle/>
        <a:p>
          <a:endParaRPr lang="en-US"/>
        </a:p>
      </dgm:t>
    </dgm:pt>
  </dgm:ptLst>
  <dgm:cxnLst>
    <dgm:cxn modelId="{28489810-0333-4984-9F92-6D7D8B44B6E9}" type="presOf" srcId="{A5DD2F8A-9246-44BC-90D9-92B221E50CC6}" destId="{5D8AAFE7-71F0-4C42-A553-36A621179636}" srcOrd="0" destOrd="0" presId="urn:microsoft.com/office/officeart/2005/8/layout/lProcess1"/>
    <dgm:cxn modelId="{B027C0EB-4F6A-4A12-A93F-282B28F422CD}" type="presOf" srcId="{427B5CC1-AD57-4600-891F-70DE6A6E63E6}" destId="{218AFA77-5EAB-49A0-AC97-8BFE2A8E87A7}" srcOrd="0" destOrd="0" presId="urn:microsoft.com/office/officeart/2005/8/layout/lProcess1"/>
    <dgm:cxn modelId="{0D9622F6-9178-4444-9AB0-17EDE9665DAC}" srcId="{1F570649-5855-4DAD-893A-0763C61A4F5F}" destId="{F68FC494-70E7-4F9B-B380-890E08A6C11F}" srcOrd="0" destOrd="0" parTransId="{09170939-5586-4366-AA6F-1E9582369EAD}" sibTransId="{A4E926D6-889E-4EF4-B273-0366294891D8}"/>
    <dgm:cxn modelId="{F968BEE0-74B8-4B63-AB1C-A157C2E3B012}" type="presOf" srcId="{0AD152E0-F19D-4776-916E-DFCABAA851BC}" destId="{6B1C22BA-7770-4F86-9C24-457AAE285B4E}" srcOrd="0" destOrd="0" presId="urn:microsoft.com/office/officeart/2005/8/layout/lProcess1"/>
    <dgm:cxn modelId="{9B468D06-883D-4076-8F32-0C060DA2E407}" srcId="{1F570649-5855-4DAD-893A-0763C61A4F5F}" destId="{3C7948C8-5AF1-45A4-8583-CDE82E56C4A9}" srcOrd="1" destOrd="0" parTransId="{5FC5B194-5615-4B00-A304-6BA1E5249F72}" sibTransId="{51789259-F380-49B1-8E5B-6EC4CA7D16E6}"/>
    <dgm:cxn modelId="{F8D9819D-E456-443E-8435-D1EAA6D77551}" srcId="{8B139D2C-38A9-41C9-99CC-BDBC99A85955}" destId="{1F570649-5855-4DAD-893A-0763C61A4F5F}" srcOrd="1" destOrd="0" parTransId="{873A024A-7165-406D-B439-19AB83945CFB}" sibTransId="{A1AD76C7-3C6A-4D1B-8E2D-A5962E7A01EF}"/>
    <dgm:cxn modelId="{B8C8EDC8-325E-48FE-A48A-6C58473CE301}" srcId="{8B139D2C-38A9-41C9-99CC-BDBC99A85955}" destId="{A5DD2F8A-9246-44BC-90D9-92B221E50CC6}" srcOrd="0" destOrd="0" parTransId="{F2236415-4BB1-4AED-9FD4-14CB1189036B}" sibTransId="{50057333-4559-46DE-957F-61B4E41E3201}"/>
    <dgm:cxn modelId="{4BD656C5-FC1C-406F-AA29-96E1A19D8F35}" type="presOf" srcId="{019B7912-A9AF-4DF2-8D46-420F8ABC95DA}" destId="{64F07BBF-B677-4E3B-A4B2-D52C87AF9066}" srcOrd="0" destOrd="0" presId="urn:microsoft.com/office/officeart/2005/8/layout/lProcess1"/>
    <dgm:cxn modelId="{CA7C3EAA-1D8D-4150-A544-76AEE12AA267}" srcId="{8B139D2C-38A9-41C9-99CC-BDBC99A85955}" destId="{0AD152E0-F19D-4776-916E-DFCABAA851BC}" srcOrd="2" destOrd="0" parTransId="{56DE7876-FCE1-4A0F-AA04-9C0D963030BA}" sibTransId="{11ADB7D6-4D36-48F6-9227-ADFE52F60CE5}"/>
    <dgm:cxn modelId="{18C632D1-C1B7-442A-9C43-A12F03C95D2E}" srcId="{0AD152E0-F19D-4776-916E-DFCABAA851BC}" destId="{93683747-D943-49BA-BD8B-6046F659D714}" srcOrd="1" destOrd="0" parTransId="{10303789-91F4-41DF-8819-6BDFF4A93E6F}" sibTransId="{63BAB33C-D41C-4F1E-BBA8-603E7BA61D77}"/>
    <dgm:cxn modelId="{2569830E-B64B-4D41-9B51-AA04BA365949}" type="presOf" srcId="{7FBC2EB4-3BAD-4110-B8BE-318F065C113A}" destId="{D6592B8F-486B-427C-90BF-B444B2B25A96}" srcOrd="0" destOrd="0" presId="urn:microsoft.com/office/officeart/2005/8/layout/lProcess1"/>
    <dgm:cxn modelId="{512C0FDC-3D7B-428A-B998-931899BA990B}" srcId="{A5DD2F8A-9246-44BC-90D9-92B221E50CC6}" destId="{427B5CC1-AD57-4600-891F-70DE6A6E63E6}" srcOrd="1" destOrd="0" parTransId="{BECE242C-52EC-4FDA-8E5C-022536883532}" sibTransId="{6FBDFBD6-734B-473D-93C8-3A715B237BC7}"/>
    <dgm:cxn modelId="{3B089E90-ACF0-4713-A979-3BC99AC9A648}" type="presOf" srcId="{F479642F-8715-4CB2-B61E-018A9CA89D9C}" destId="{2523263F-E3FA-43FB-B8D9-69157507FC50}" srcOrd="0" destOrd="0" presId="urn:microsoft.com/office/officeart/2005/8/layout/lProcess1"/>
    <dgm:cxn modelId="{F24863FF-EA2C-4CAF-B1C6-71977CCD0A1F}" type="presOf" srcId="{93683747-D943-49BA-BD8B-6046F659D714}" destId="{724C4251-4794-469C-85DB-9A68AE9F6F75}" srcOrd="0" destOrd="0" presId="urn:microsoft.com/office/officeart/2005/8/layout/lProcess1"/>
    <dgm:cxn modelId="{D170517D-040E-4E50-9827-6DDA6EBC673E}" type="presOf" srcId="{09170939-5586-4366-AA6F-1E9582369EAD}" destId="{A65BC7CB-C01B-4246-9CBF-3124755E7962}" srcOrd="0" destOrd="0" presId="urn:microsoft.com/office/officeart/2005/8/layout/lProcess1"/>
    <dgm:cxn modelId="{97E2280B-1712-42FF-A6D4-BABB56DC0071}" type="presOf" srcId="{8B139D2C-38A9-41C9-99CC-BDBC99A85955}" destId="{2243DFC9-BE49-4695-A870-9C95B9AF7476}" srcOrd="0" destOrd="0" presId="urn:microsoft.com/office/officeart/2005/8/layout/lProcess1"/>
    <dgm:cxn modelId="{40E69593-10E9-4C2B-B861-D1B1B4B91A0E}" type="presOf" srcId="{1F570649-5855-4DAD-893A-0763C61A4F5F}" destId="{C792CE1D-91F6-40A8-A60B-4540F5027E99}" srcOrd="0" destOrd="0" presId="urn:microsoft.com/office/officeart/2005/8/layout/lProcess1"/>
    <dgm:cxn modelId="{33444785-7274-42FD-B5AC-2D8D9BF63B36}" type="presOf" srcId="{8B3ED7EF-35F0-47A3-A0BF-F0AD50EE94AF}" destId="{E0FAD3DE-92CD-4CB7-8886-9B2E1BF41FD9}" srcOrd="0" destOrd="0" presId="urn:microsoft.com/office/officeart/2005/8/layout/lProcess1"/>
    <dgm:cxn modelId="{573922EF-6F57-4217-9BA0-C11CBB38E2B9}" type="presOf" srcId="{60FF673A-010F-419F-B43B-B7062F1622A6}" destId="{FDD1A957-9875-4BE6-92ED-235AEF66F0D8}" srcOrd="0" destOrd="0" presId="urn:microsoft.com/office/officeart/2005/8/layout/lProcess1"/>
    <dgm:cxn modelId="{79304BE9-5FCD-4C21-BD29-727A2B9709D8}" type="presOf" srcId="{A4E926D6-889E-4EF4-B273-0366294891D8}" destId="{807D7B6A-5535-4B77-B449-8AEF0FB2E485}" srcOrd="0" destOrd="0" presId="urn:microsoft.com/office/officeart/2005/8/layout/lProcess1"/>
    <dgm:cxn modelId="{8E6AAD62-6588-4777-9CE4-4C487C9C3812}" type="presOf" srcId="{11F8EE27-01EB-4DE1-9990-A9C9B77318D8}" destId="{B2EA8D57-5D1F-4F5D-9069-814EBD256572}" srcOrd="0" destOrd="0" presId="urn:microsoft.com/office/officeart/2005/8/layout/lProcess1"/>
    <dgm:cxn modelId="{A3AF0669-1FAE-4023-9AA0-922FABD4E55C}" srcId="{A5DD2F8A-9246-44BC-90D9-92B221E50CC6}" destId="{11F8EE27-01EB-4DE1-9990-A9C9B77318D8}" srcOrd="0" destOrd="0" parTransId="{7FBC2EB4-3BAD-4110-B8BE-318F065C113A}" sibTransId="{F479642F-8715-4CB2-B61E-018A9CA89D9C}"/>
    <dgm:cxn modelId="{9F414E3F-3B54-4E4D-90A8-76275853B28F}" srcId="{0AD152E0-F19D-4776-916E-DFCABAA851BC}" destId="{60FF673A-010F-419F-B43B-B7062F1622A6}" srcOrd="0" destOrd="0" parTransId="{8B3ED7EF-35F0-47A3-A0BF-F0AD50EE94AF}" sibTransId="{019B7912-A9AF-4DF2-8D46-420F8ABC95DA}"/>
    <dgm:cxn modelId="{F4921ABD-C74D-42E8-9330-54A7D6AA0943}" type="presOf" srcId="{3C7948C8-5AF1-45A4-8583-CDE82E56C4A9}" destId="{52A5290C-C8DD-4AA2-8DD2-63FA4B046536}" srcOrd="0" destOrd="0" presId="urn:microsoft.com/office/officeart/2005/8/layout/lProcess1"/>
    <dgm:cxn modelId="{A2C68D3F-427E-4FCB-9CEF-6210401E85AA}" type="presOf" srcId="{F68FC494-70E7-4F9B-B380-890E08A6C11F}" destId="{FC8A1B4C-5D96-47E7-AA50-4285EC0F72A4}" srcOrd="0" destOrd="0" presId="urn:microsoft.com/office/officeart/2005/8/layout/lProcess1"/>
    <dgm:cxn modelId="{A6E9DAAB-B2B4-43BC-8224-075BD56005C4}" type="presParOf" srcId="{2243DFC9-BE49-4695-A870-9C95B9AF7476}" destId="{EF0E7228-A250-4532-B8EE-4E2CCD2BA515}" srcOrd="0" destOrd="0" presId="urn:microsoft.com/office/officeart/2005/8/layout/lProcess1"/>
    <dgm:cxn modelId="{7C8F87AB-6979-4CB4-B9B8-DC0900E1CB69}" type="presParOf" srcId="{EF0E7228-A250-4532-B8EE-4E2CCD2BA515}" destId="{5D8AAFE7-71F0-4C42-A553-36A621179636}" srcOrd="0" destOrd="0" presId="urn:microsoft.com/office/officeart/2005/8/layout/lProcess1"/>
    <dgm:cxn modelId="{6F264F6B-8184-4371-8BA5-B62905AC2CBA}" type="presParOf" srcId="{EF0E7228-A250-4532-B8EE-4E2CCD2BA515}" destId="{D6592B8F-486B-427C-90BF-B444B2B25A96}" srcOrd="1" destOrd="0" presId="urn:microsoft.com/office/officeart/2005/8/layout/lProcess1"/>
    <dgm:cxn modelId="{F58FE111-2944-44EA-83EE-34CA2A105D1D}" type="presParOf" srcId="{EF0E7228-A250-4532-B8EE-4E2CCD2BA515}" destId="{B2EA8D57-5D1F-4F5D-9069-814EBD256572}" srcOrd="2" destOrd="0" presId="urn:microsoft.com/office/officeart/2005/8/layout/lProcess1"/>
    <dgm:cxn modelId="{D0426A43-4608-4722-BA3E-F61DD94BED58}" type="presParOf" srcId="{EF0E7228-A250-4532-B8EE-4E2CCD2BA515}" destId="{2523263F-E3FA-43FB-B8D9-69157507FC50}" srcOrd="3" destOrd="0" presId="urn:microsoft.com/office/officeart/2005/8/layout/lProcess1"/>
    <dgm:cxn modelId="{A447B646-8C20-4F87-9DDB-28B2695D63B1}" type="presParOf" srcId="{EF0E7228-A250-4532-B8EE-4E2CCD2BA515}" destId="{218AFA77-5EAB-49A0-AC97-8BFE2A8E87A7}" srcOrd="4" destOrd="0" presId="urn:microsoft.com/office/officeart/2005/8/layout/lProcess1"/>
    <dgm:cxn modelId="{5E74C271-7849-46E2-8E5F-83A340329ECD}" type="presParOf" srcId="{2243DFC9-BE49-4695-A870-9C95B9AF7476}" destId="{9387D64A-9047-4B82-9291-5E0846E9D11F}" srcOrd="1" destOrd="0" presId="urn:microsoft.com/office/officeart/2005/8/layout/lProcess1"/>
    <dgm:cxn modelId="{56A562F4-92C7-4A52-9698-BB53D882C958}" type="presParOf" srcId="{2243DFC9-BE49-4695-A870-9C95B9AF7476}" destId="{10E1D00F-BCF0-40B1-8401-FCDD73045CF8}" srcOrd="2" destOrd="0" presId="urn:microsoft.com/office/officeart/2005/8/layout/lProcess1"/>
    <dgm:cxn modelId="{12C73229-86F3-4AC5-B261-56A9420B82DC}" type="presParOf" srcId="{10E1D00F-BCF0-40B1-8401-FCDD73045CF8}" destId="{C792CE1D-91F6-40A8-A60B-4540F5027E99}" srcOrd="0" destOrd="0" presId="urn:microsoft.com/office/officeart/2005/8/layout/lProcess1"/>
    <dgm:cxn modelId="{2FA16868-55C4-4E48-B8AE-FE9ADC6D1AD9}" type="presParOf" srcId="{10E1D00F-BCF0-40B1-8401-FCDD73045CF8}" destId="{A65BC7CB-C01B-4246-9CBF-3124755E7962}" srcOrd="1" destOrd="0" presId="urn:microsoft.com/office/officeart/2005/8/layout/lProcess1"/>
    <dgm:cxn modelId="{0CB9281D-7F43-4BC8-AC01-7D40EA4E0E2F}" type="presParOf" srcId="{10E1D00F-BCF0-40B1-8401-FCDD73045CF8}" destId="{FC8A1B4C-5D96-47E7-AA50-4285EC0F72A4}" srcOrd="2" destOrd="0" presId="urn:microsoft.com/office/officeart/2005/8/layout/lProcess1"/>
    <dgm:cxn modelId="{0F774A22-9EEA-459B-B812-F6B531C939EE}" type="presParOf" srcId="{10E1D00F-BCF0-40B1-8401-FCDD73045CF8}" destId="{807D7B6A-5535-4B77-B449-8AEF0FB2E485}" srcOrd="3" destOrd="0" presId="urn:microsoft.com/office/officeart/2005/8/layout/lProcess1"/>
    <dgm:cxn modelId="{E14F8C4F-5080-4DC1-96B6-79C413126586}" type="presParOf" srcId="{10E1D00F-BCF0-40B1-8401-FCDD73045CF8}" destId="{52A5290C-C8DD-4AA2-8DD2-63FA4B046536}" srcOrd="4" destOrd="0" presId="urn:microsoft.com/office/officeart/2005/8/layout/lProcess1"/>
    <dgm:cxn modelId="{759B23D6-0985-49CE-AB31-B756825E40FB}" type="presParOf" srcId="{2243DFC9-BE49-4695-A870-9C95B9AF7476}" destId="{37FBBA94-D6BA-4CBB-9614-2796A1FE6DA5}" srcOrd="3" destOrd="0" presId="urn:microsoft.com/office/officeart/2005/8/layout/lProcess1"/>
    <dgm:cxn modelId="{983DB1E8-6286-441A-80B2-E953F0D71A27}" type="presParOf" srcId="{2243DFC9-BE49-4695-A870-9C95B9AF7476}" destId="{4DCB0220-3F9C-40A3-9C7A-9786AFB3D28F}" srcOrd="4" destOrd="0" presId="urn:microsoft.com/office/officeart/2005/8/layout/lProcess1"/>
    <dgm:cxn modelId="{ABD710FB-D8EE-4E5E-B88E-990B6AC60C1A}" type="presParOf" srcId="{4DCB0220-3F9C-40A3-9C7A-9786AFB3D28F}" destId="{6B1C22BA-7770-4F86-9C24-457AAE285B4E}" srcOrd="0" destOrd="0" presId="urn:microsoft.com/office/officeart/2005/8/layout/lProcess1"/>
    <dgm:cxn modelId="{DF1D0FA2-0FB6-41B8-892D-4BAD107D679D}" type="presParOf" srcId="{4DCB0220-3F9C-40A3-9C7A-9786AFB3D28F}" destId="{E0FAD3DE-92CD-4CB7-8886-9B2E1BF41FD9}" srcOrd="1" destOrd="0" presId="urn:microsoft.com/office/officeart/2005/8/layout/lProcess1"/>
    <dgm:cxn modelId="{4FE7E16A-BA78-4690-A5DA-0A5942535461}" type="presParOf" srcId="{4DCB0220-3F9C-40A3-9C7A-9786AFB3D28F}" destId="{FDD1A957-9875-4BE6-92ED-235AEF66F0D8}" srcOrd="2" destOrd="0" presId="urn:microsoft.com/office/officeart/2005/8/layout/lProcess1"/>
    <dgm:cxn modelId="{225EDC90-C4BD-406E-BD3D-528A910BD142}" type="presParOf" srcId="{4DCB0220-3F9C-40A3-9C7A-9786AFB3D28F}" destId="{64F07BBF-B677-4E3B-A4B2-D52C87AF9066}" srcOrd="3" destOrd="0" presId="urn:microsoft.com/office/officeart/2005/8/layout/lProcess1"/>
    <dgm:cxn modelId="{7CB241ED-A9D8-47A5-9D28-2A2A758D478E}" type="presParOf" srcId="{4DCB0220-3F9C-40A3-9C7A-9786AFB3D28F}" destId="{724C4251-4794-469C-85DB-9A68AE9F6F75}" srcOrd="4" destOrd="0" presId="urn:microsoft.com/office/officeart/2005/8/layout/l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B83187F-6F48-41DD-84D1-1738491059DE}" type="doc">
      <dgm:prSet loTypeId="urn:microsoft.com/office/officeart/2005/8/layout/hProcess9" loCatId="process" qsTypeId="urn:microsoft.com/office/officeart/2005/8/quickstyle/3d4" qsCatId="3D" csTypeId="urn:microsoft.com/office/officeart/2005/8/colors/accent1_2" csCatId="accent1" phldr="1"/>
      <dgm:spPr/>
    </dgm:pt>
    <dgm:pt modelId="{ACD7DDE5-923A-42F3-BC27-4F018AFC97ED}">
      <dgm:prSet phldrT="[Text]" custT="1"/>
      <dgm:spPr/>
      <dgm:t>
        <a:bodyPr/>
        <a:lstStyle/>
        <a:p>
          <a:r>
            <a:rPr lang="en-US" sz="2400" dirty="0" err="1" smtClean="0"/>
            <a:t>Fullterm</a:t>
          </a:r>
          <a:r>
            <a:rPr lang="en-US" sz="2400" dirty="0" smtClean="0"/>
            <a:t> &gt;6mo</a:t>
          </a:r>
          <a:endParaRPr lang="en-US" sz="2400" dirty="0"/>
        </a:p>
      </dgm:t>
    </dgm:pt>
    <dgm:pt modelId="{27653825-0778-4B7B-96B2-E9BBD268C88F}" type="parTrans" cxnId="{F1EE8AB4-F215-4150-B3BA-DADEF8B6F463}">
      <dgm:prSet/>
      <dgm:spPr/>
      <dgm:t>
        <a:bodyPr/>
        <a:lstStyle/>
        <a:p>
          <a:endParaRPr lang="en-US"/>
        </a:p>
      </dgm:t>
    </dgm:pt>
    <dgm:pt modelId="{B081D620-572C-4591-9BBF-41D63DF8805C}" type="sibTrans" cxnId="{F1EE8AB4-F215-4150-B3BA-DADEF8B6F463}">
      <dgm:prSet/>
      <dgm:spPr/>
      <dgm:t>
        <a:bodyPr/>
        <a:lstStyle/>
        <a:p>
          <a:endParaRPr lang="en-US"/>
        </a:p>
      </dgm:t>
    </dgm:pt>
    <dgm:pt modelId="{5BCDDFFB-352C-4892-8CD4-F6A420F2171F}">
      <dgm:prSet phldrT="[Text]" custT="1"/>
      <dgm:spPr/>
      <dgm:t>
        <a:bodyPr/>
        <a:lstStyle/>
        <a:p>
          <a:r>
            <a:rPr lang="en-US" sz="2400" dirty="0" err="1" smtClean="0"/>
            <a:t>Fullterm</a:t>
          </a:r>
          <a:r>
            <a:rPr lang="en-US" sz="2400" dirty="0" smtClean="0"/>
            <a:t> &lt;6mo</a:t>
          </a:r>
          <a:endParaRPr lang="en-US" sz="2400" dirty="0"/>
        </a:p>
      </dgm:t>
    </dgm:pt>
    <dgm:pt modelId="{B513F3B4-5619-4B7B-9175-99EED098A2ED}" type="parTrans" cxnId="{5D235925-6463-46AE-8C2E-21B7B460917D}">
      <dgm:prSet/>
      <dgm:spPr/>
      <dgm:t>
        <a:bodyPr/>
        <a:lstStyle/>
        <a:p>
          <a:endParaRPr lang="en-US"/>
        </a:p>
      </dgm:t>
    </dgm:pt>
    <dgm:pt modelId="{722ED711-C0B7-4B21-82AA-5DB9A4B6A3D3}" type="sibTrans" cxnId="{5D235925-6463-46AE-8C2E-21B7B460917D}">
      <dgm:prSet/>
      <dgm:spPr/>
      <dgm:t>
        <a:bodyPr/>
        <a:lstStyle/>
        <a:p>
          <a:endParaRPr lang="en-US"/>
        </a:p>
      </dgm:t>
    </dgm:pt>
    <dgm:pt modelId="{FF4AF943-1057-4338-AF01-3F130CE90E53}">
      <dgm:prSet phldrT="[Text]" custT="1"/>
      <dgm:spPr/>
      <dgm:t>
        <a:bodyPr/>
        <a:lstStyle/>
        <a:p>
          <a:r>
            <a:rPr lang="en-US" sz="2400" dirty="0" smtClean="0"/>
            <a:t>Preterm</a:t>
          </a:r>
          <a:endParaRPr lang="en-US" sz="2400" dirty="0"/>
        </a:p>
      </dgm:t>
    </dgm:pt>
    <dgm:pt modelId="{ABB3CC4E-0665-449E-B407-18D83937976C}" type="parTrans" cxnId="{34B57D44-7040-49CC-8C95-D052BF418FBA}">
      <dgm:prSet/>
      <dgm:spPr/>
      <dgm:t>
        <a:bodyPr/>
        <a:lstStyle/>
        <a:p>
          <a:endParaRPr lang="en-US"/>
        </a:p>
      </dgm:t>
    </dgm:pt>
    <dgm:pt modelId="{7BAD756B-3844-41D2-82E9-CD2D38C7CCC6}" type="sibTrans" cxnId="{34B57D44-7040-49CC-8C95-D052BF418FBA}">
      <dgm:prSet/>
      <dgm:spPr/>
      <dgm:t>
        <a:bodyPr/>
        <a:lstStyle/>
        <a:p>
          <a:endParaRPr lang="en-US"/>
        </a:p>
      </dgm:t>
    </dgm:pt>
    <dgm:pt modelId="{B81F5F19-ACDF-4A09-9CB6-D27243B61B20}" type="pres">
      <dgm:prSet presAssocID="{9B83187F-6F48-41DD-84D1-1738491059DE}" presName="CompostProcess" presStyleCnt="0">
        <dgm:presLayoutVars>
          <dgm:dir/>
          <dgm:resizeHandles val="exact"/>
        </dgm:presLayoutVars>
      </dgm:prSet>
      <dgm:spPr/>
    </dgm:pt>
    <dgm:pt modelId="{689EB7AE-CC80-43E1-8009-3CFBF44DCAD4}" type="pres">
      <dgm:prSet presAssocID="{9B83187F-6F48-41DD-84D1-1738491059DE}" presName="arrow" presStyleLbl="bgShp" presStyleIdx="0" presStyleCnt="1" custScaleX="117647" custLinFactNeighborX="950" custLinFactNeighborY="-33650"/>
      <dgm:spPr/>
    </dgm:pt>
    <dgm:pt modelId="{C0C8CDB6-8826-4FEA-AFE2-5101101DD83C}" type="pres">
      <dgm:prSet presAssocID="{9B83187F-6F48-41DD-84D1-1738491059DE}" presName="linearProcess" presStyleCnt="0"/>
      <dgm:spPr/>
    </dgm:pt>
    <dgm:pt modelId="{37AC61B1-4611-44CE-9214-C5EAC9E2EC95}" type="pres">
      <dgm:prSet presAssocID="{ACD7DDE5-923A-42F3-BC27-4F018AFC97ED}" presName="textNode" presStyleLbl="node1" presStyleIdx="0" presStyleCnt="3">
        <dgm:presLayoutVars>
          <dgm:bulletEnabled val="1"/>
        </dgm:presLayoutVars>
      </dgm:prSet>
      <dgm:spPr/>
      <dgm:t>
        <a:bodyPr/>
        <a:lstStyle/>
        <a:p>
          <a:endParaRPr lang="en-US"/>
        </a:p>
      </dgm:t>
    </dgm:pt>
    <dgm:pt modelId="{88A8BA6A-C8A1-4819-9CF9-EAC5E562DE00}" type="pres">
      <dgm:prSet presAssocID="{B081D620-572C-4591-9BBF-41D63DF8805C}" presName="sibTrans" presStyleCnt="0"/>
      <dgm:spPr/>
    </dgm:pt>
    <dgm:pt modelId="{E8B8A46C-8AB3-4FFE-A7B2-3BE596717C3E}" type="pres">
      <dgm:prSet presAssocID="{5BCDDFFB-352C-4892-8CD4-F6A420F2171F}" presName="textNode" presStyleLbl="node1" presStyleIdx="1" presStyleCnt="3">
        <dgm:presLayoutVars>
          <dgm:bulletEnabled val="1"/>
        </dgm:presLayoutVars>
      </dgm:prSet>
      <dgm:spPr/>
      <dgm:t>
        <a:bodyPr/>
        <a:lstStyle/>
        <a:p>
          <a:endParaRPr lang="en-US"/>
        </a:p>
      </dgm:t>
    </dgm:pt>
    <dgm:pt modelId="{1634DBA2-C8BE-493C-879B-462649B0FACC}" type="pres">
      <dgm:prSet presAssocID="{722ED711-C0B7-4B21-82AA-5DB9A4B6A3D3}" presName="sibTrans" presStyleCnt="0"/>
      <dgm:spPr/>
    </dgm:pt>
    <dgm:pt modelId="{497B1136-FD4E-4279-BF80-9C76269FD6C9}" type="pres">
      <dgm:prSet presAssocID="{FF4AF943-1057-4338-AF01-3F130CE90E53}" presName="textNode" presStyleLbl="node1" presStyleIdx="2" presStyleCnt="3">
        <dgm:presLayoutVars>
          <dgm:bulletEnabled val="1"/>
        </dgm:presLayoutVars>
      </dgm:prSet>
      <dgm:spPr/>
      <dgm:t>
        <a:bodyPr/>
        <a:lstStyle/>
        <a:p>
          <a:endParaRPr lang="en-US"/>
        </a:p>
      </dgm:t>
    </dgm:pt>
  </dgm:ptLst>
  <dgm:cxnLst>
    <dgm:cxn modelId="{E9F4B507-44C3-4B22-A3EC-88C467050482}" type="presOf" srcId="{FF4AF943-1057-4338-AF01-3F130CE90E53}" destId="{497B1136-FD4E-4279-BF80-9C76269FD6C9}" srcOrd="0" destOrd="0" presId="urn:microsoft.com/office/officeart/2005/8/layout/hProcess9"/>
    <dgm:cxn modelId="{F9B8E495-0B23-43CB-8F64-F72BFDCDF2ED}" type="presOf" srcId="{5BCDDFFB-352C-4892-8CD4-F6A420F2171F}" destId="{E8B8A46C-8AB3-4FFE-A7B2-3BE596717C3E}" srcOrd="0" destOrd="0" presId="urn:microsoft.com/office/officeart/2005/8/layout/hProcess9"/>
    <dgm:cxn modelId="{CF2EAEA9-6BCC-40D0-8024-C69108D2A0E7}" type="presOf" srcId="{9B83187F-6F48-41DD-84D1-1738491059DE}" destId="{B81F5F19-ACDF-4A09-9CB6-D27243B61B20}" srcOrd="0" destOrd="0" presId="urn:microsoft.com/office/officeart/2005/8/layout/hProcess9"/>
    <dgm:cxn modelId="{327C2B7C-E4A0-4767-8E17-FAD9E11244E9}" type="presOf" srcId="{ACD7DDE5-923A-42F3-BC27-4F018AFC97ED}" destId="{37AC61B1-4611-44CE-9214-C5EAC9E2EC95}" srcOrd="0" destOrd="0" presId="urn:microsoft.com/office/officeart/2005/8/layout/hProcess9"/>
    <dgm:cxn modelId="{5D235925-6463-46AE-8C2E-21B7B460917D}" srcId="{9B83187F-6F48-41DD-84D1-1738491059DE}" destId="{5BCDDFFB-352C-4892-8CD4-F6A420F2171F}" srcOrd="1" destOrd="0" parTransId="{B513F3B4-5619-4B7B-9175-99EED098A2ED}" sibTransId="{722ED711-C0B7-4B21-82AA-5DB9A4B6A3D3}"/>
    <dgm:cxn modelId="{34B57D44-7040-49CC-8C95-D052BF418FBA}" srcId="{9B83187F-6F48-41DD-84D1-1738491059DE}" destId="{FF4AF943-1057-4338-AF01-3F130CE90E53}" srcOrd="2" destOrd="0" parTransId="{ABB3CC4E-0665-449E-B407-18D83937976C}" sibTransId="{7BAD756B-3844-41D2-82E9-CD2D38C7CCC6}"/>
    <dgm:cxn modelId="{F1EE8AB4-F215-4150-B3BA-DADEF8B6F463}" srcId="{9B83187F-6F48-41DD-84D1-1738491059DE}" destId="{ACD7DDE5-923A-42F3-BC27-4F018AFC97ED}" srcOrd="0" destOrd="0" parTransId="{27653825-0778-4B7B-96B2-E9BBD268C88F}" sibTransId="{B081D620-572C-4591-9BBF-41D63DF8805C}"/>
    <dgm:cxn modelId="{A32BB260-D889-48B4-904C-95CA8D402FAC}" type="presParOf" srcId="{B81F5F19-ACDF-4A09-9CB6-D27243B61B20}" destId="{689EB7AE-CC80-43E1-8009-3CFBF44DCAD4}" srcOrd="0" destOrd="0" presId="urn:microsoft.com/office/officeart/2005/8/layout/hProcess9"/>
    <dgm:cxn modelId="{E9DA5A66-581A-4A8A-B7C3-82B8EC13DF6E}" type="presParOf" srcId="{B81F5F19-ACDF-4A09-9CB6-D27243B61B20}" destId="{C0C8CDB6-8826-4FEA-AFE2-5101101DD83C}" srcOrd="1" destOrd="0" presId="urn:microsoft.com/office/officeart/2005/8/layout/hProcess9"/>
    <dgm:cxn modelId="{738DF5EA-65CA-4CC5-9D7A-05C829FD4AAF}" type="presParOf" srcId="{C0C8CDB6-8826-4FEA-AFE2-5101101DD83C}" destId="{37AC61B1-4611-44CE-9214-C5EAC9E2EC95}" srcOrd="0" destOrd="0" presId="urn:microsoft.com/office/officeart/2005/8/layout/hProcess9"/>
    <dgm:cxn modelId="{FF460D2C-2B3F-491B-BA11-46BC004C4149}" type="presParOf" srcId="{C0C8CDB6-8826-4FEA-AFE2-5101101DD83C}" destId="{88A8BA6A-C8A1-4819-9CF9-EAC5E562DE00}" srcOrd="1" destOrd="0" presId="urn:microsoft.com/office/officeart/2005/8/layout/hProcess9"/>
    <dgm:cxn modelId="{0F5733C0-CFB0-4B26-8CAF-5B596EFD281C}" type="presParOf" srcId="{C0C8CDB6-8826-4FEA-AFE2-5101101DD83C}" destId="{E8B8A46C-8AB3-4FFE-A7B2-3BE596717C3E}" srcOrd="2" destOrd="0" presId="urn:microsoft.com/office/officeart/2005/8/layout/hProcess9"/>
    <dgm:cxn modelId="{298DC3EB-A1BF-46BA-9DAF-63F25DDD9E31}" type="presParOf" srcId="{C0C8CDB6-8826-4FEA-AFE2-5101101DD83C}" destId="{1634DBA2-C8BE-493C-879B-462649B0FACC}" srcOrd="3" destOrd="0" presId="urn:microsoft.com/office/officeart/2005/8/layout/hProcess9"/>
    <dgm:cxn modelId="{FEA1C2AC-6098-4E91-8B80-1BAAC33FF486}" type="presParOf" srcId="{C0C8CDB6-8826-4FEA-AFE2-5101101DD83C}" destId="{497B1136-FD4E-4279-BF80-9C76269FD6C9}" srcOrd="4"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B83187F-6F48-41DD-84D1-1738491059DE}" type="doc">
      <dgm:prSet loTypeId="urn:microsoft.com/office/officeart/2005/8/layout/hProcess9" loCatId="process" qsTypeId="urn:microsoft.com/office/officeart/2005/8/quickstyle/3d4" qsCatId="3D" csTypeId="urn:microsoft.com/office/officeart/2005/8/colors/accent0_3" csCatId="mainScheme" phldr="1"/>
      <dgm:spPr/>
    </dgm:pt>
    <dgm:pt modelId="{ACD7DDE5-923A-42F3-BC27-4F018AFC97ED}">
      <dgm:prSet phldrT="[Text]" custT="1"/>
      <dgm:spPr/>
      <dgm:t>
        <a:bodyPr/>
        <a:lstStyle/>
        <a:p>
          <a:r>
            <a:rPr lang="en-US" sz="2400" dirty="0" smtClean="0"/>
            <a:t>Preterm</a:t>
          </a:r>
          <a:endParaRPr lang="en-US" sz="2400" dirty="0"/>
        </a:p>
      </dgm:t>
    </dgm:pt>
    <dgm:pt modelId="{27653825-0778-4B7B-96B2-E9BBD268C88F}" type="parTrans" cxnId="{F1EE8AB4-F215-4150-B3BA-DADEF8B6F463}">
      <dgm:prSet/>
      <dgm:spPr/>
      <dgm:t>
        <a:bodyPr/>
        <a:lstStyle/>
        <a:p>
          <a:endParaRPr lang="en-US"/>
        </a:p>
      </dgm:t>
    </dgm:pt>
    <dgm:pt modelId="{B081D620-572C-4591-9BBF-41D63DF8805C}" type="sibTrans" cxnId="{F1EE8AB4-F215-4150-B3BA-DADEF8B6F463}">
      <dgm:prSet/>
      <dgm:spPr/>
      <dgm:t>
        <a:bodyPr/>
        <a:lstStyle/>
        <a:p>
          <a:endParaRPr lang="en-US"/>
        </a:p>
      </dgm:t>
    </dgm:pt>
    <dgm:pt modelId="{5BCDDFFB-352C-4892-8CD4-F6A420F2171F}">
      <dgm:prSet phldrT="[Text]" custT="1"/>
      <dgm:spPr/>
      <dgm:t>
        <a:bodyPr/>
        <a:lstStyle/>
        <a:p>
          <a:r>
            <a:rPr lang="en-US" sz="2400" dirty="0" err="1" smtClean="0"/>
            <a:t>Fullterm</a:t>
          </a:r>
          <a:r>
            <a:rPr lang="en-US" sz="2400" dirty="0" smtClean="0"/>
            <a:t> &lt;6mo</a:t>
          </a:r>
          <a:endParaRPr lang="en-US" sz="2400" dirty="0"/>
        </a:p>
      </dgm:t>
    </dgm:pt>
    <dgm:pt modelId="{B513F3B4-5619-4B7B-9175-99EED098A2ED}" type="parTrans" cxnId="{5D235925-6463-46AE-8C2E-21B7B460917D}">
      <dgm:prSet/>
      <dgm:spPr/>
      <dgm:t>
        <a:bodyPr/>
        <a:lstStyle/>
        <a:p>
          <a:endParaRPr lang="en-US"/>
        </a:p>
      </dgm:t>
    </dgm:pt>
    <dgm:pt modelId="{722ED711-C0B7-4B21-82AA-5DB9A4B6A3D3}" type="sibTrans" cxnId="{5D235925-6463-46AE-8C2E-21B7B460917D}">
      <dgm:prSet/>
      <dgm:spPr/>
      <dgm:t>
        <a:bodyPr/>
        <a:lstStyle/>
        <a:p>
          <a:endParaRPr lang="en-US"/>
        </a:p>
      </dgm:t>
    </dgm:pt>
    <dgm:pt modelId="{FF4AF943-1057-4338-AF01-3F130CE90E53}">
      <dgm:prSet phldrT="[Text]" custT="1"/>
      <dgm:spPr/>
      <dgm:t>
        <a:bodyPr/>
        <a:lstStyle/>
        <a:p>
          <a:r>
            <a:rPr lang="en-US" sz="2400" dirty="0" err="1" smtClean="0"/>
            <a:t>Fullterm</a:t>
          </a:r>
          <a:r>
            <a:rPr lang="en-US" sz="2400" dirty="0" smtClean="0"/>
            <a:t> &gt;6mo</a:t>
          </a:r>
          <a:endParaRPr lang="en-US" sz="2400" dirty="0"/>
        </a:p>
      </dgm:t>
    </dgm:pt>
    <dgm:pt modelId="{ABB3CC4E-0665-449E-B407-18D83937976C}" type="parTrans" cxnId="{34B57D44-7040-49CC-8C95-D052BF418FBA}">
      <dgm:prSet/>
      <dgm:spPr/>
      <dgm:t>
        <a:bodyPr/>
        <a:lstStyle/>
        <a:p>
          <a:endParaRPr lang="en-US"/>
        </a:p>
      </dgm:t>
    </dgm:pt>
    <dgm:pt modelId="{7BAD756B-3844-41D2-82E9-CD2D38C7CCC6}" type="sibTrans" cxnId="{34B57D44-7040-49CC-8C95-D052BF418FBA}">
      <dgm:prSet/>
      <dgm:spPr/>
      <dgm:t>
        <a:bodyPr/>
        <a:lstStyle/>
        <a:p>
          <a:endParaRPr lang="en-US"/>
        </a:p>
      </dgm:t>
    </dgm:pt>
    <dgm:pt modelId="{B81F5F19-ACDF-4A09-9CB6-D27243B61B20}" type="pres">
      <dgm:prSet presAssocID="{9B83187F-6F48-41DD-84D1-1738491059DE}" presName="CompostProcess" presStyleCnt="0">
        <dgm:presLayoutVars>
          <dgm:dir/>
          <dgm:resizeHandles val="exact"/>
        </dgm:presLayoutVars>
      </dgm:prSet>
      <dgm:spPr/>
    </dgm:pt>
    <dgm:pt modelId="{689EB7AE-CC80-43E1-8009-3CFBF44DCAD4}" type="pres">
      <dgm:prSet presAssocID="{9B83187F-6F48-41DD-84D1-1738491059DE}" presName="arrow" presStyleLbl="bgShp" presStyleIdx="0" presStyleCnt="1" custLinFactNeighborX="0"/>
      <dgm:spPr/>
    </dgm:pt>
    <dgm:pt modelId="{C0C8CDB6-8826-4FEA-AFE2-5101101DD83C}" type="pres">
      <dgm:prSet presAssocID="{9B83187F-6F48-41DD-84D1-1738491059DE}" presName="linearProcess" presStyleCnt="0"/>
      <dgm:spPr/>
    </dgm:pt>
    <dgm:pt modelId="{37AC61B1-4611-44CE-9214-C5EAC9E2EC95}" type="pres">
      <dgm:prSet presAssocID="{ACD7DDE5-923A-42F3-BC27-4F018AFC97ED}" presName="textNode" presStyleLbl="node1" presStyleIdx="0" presStyleCnt="3">
        <dgm:presLayoutVars>
          <dgm:bulletEnabled val="1"/>
        </dgm:presLayoutVars>
      </dgm:prSet>
      <dgm:spPr/>
      <dgm:t>
        <a:bodyPr/>
        <a:lstStyle/>
        <a:p>
          <a:endParaRPr lang="en-US"/>
        </a:p>
      </dgm:t>
    </dgm:pt>
    <dgm:pt modelId="{88A8BA6A-C8A1-4819-9CF9-EAC5E562DE00}" type="pres">
      <dgm:prSet presAssocID="{B081D620-572C-4591-9BBF-41D63DF8805C}" presName="sibTrans" presStyleCnt="0"/>
      <dgm:spPr/>
    </dgm:pt>
    <dgm:pt modelId="{E8B8A46C-8AB3-4FFE-A7B2-3BE596717C3E}" type="pres">
      <dgm:prSet presAssocID="{5BCDDFFB-352C-4892-8CD4-F6A420F2171F}" presName="textNode" presStyleLbl="node1" presStyleIdx="1" presStyleCnt="3">
        <dgm:presLayoutVars>
          <dgm:bulletEnabled val="1"/>
        </dgm:presLayoutVars>
      </dgm:prSet>
      <dgm:spPr/>
      <dgm:t>
        <a:bodyPr/>
        <a:lstStyle/>
        <a:p>
          <a:endParaRPr lang="en-US"/>
        </a:p>
      </dgm:t>
    </dgm:pt>
    <dgm:pt modelId="{1634DBA2-C8BE-493C-879B-462649B0FACC}" type="pres">
      <dgm:prSet presAssocID="{722ED711-C0B7-4B21-82AA-5DB9A4B6A3D3}" presName="sibTrans" presStyleCnt="0"/>
      <dgm:spPr/>
    </dgm:pt>
    <dgm:pt modelId="{497B1136-FD4E-4279-BF80-9C76269FD6C9}" type="pres">
      <dgm:prSet presAssocID="{FF4AF943-1057-4338-AF01-3F130CE90E53}" presName="textNode" presStyleLbl="node1" presStyleIdx="2" presStyleCnt="3">
        <dgm:presLayoutVars>
          <dgm:bulletEnabled val="1"/>
        </dgm:presLayoutVars>
      </dgm:prSet>
      <dgm:spPr/>
      <dgm:t>
        <a:bodyPr/>
        <a:lstStyle/>
        <a:p>
          <a:endParaRPr lang="en-US"/>
        </a:p>
      </dgm:t>
    </dgm:pt>
  </dgm:ptLst>
  <dgm:cxnLst>
    <dgm:cxn modelId="{7628841D-3ED6-4AB8-BC84-B59B9584BAA9}" type="presOf" srcId="{ACD7DDE5-923A-42F3-BC27-4F018AFC97ED}" destId="{37AC61B1-4611-44CE-9214-C5EAC9E2EC95}" srcOrd="0" destOrd="0" presId="urn:microsoft.com/office/officeart/2005/8/layout/hProcess9"/>
    <dgm:cxn modelId="{5D235925-6463-46AE-8C2E-21B7B460917D}" srcId="{9B83187F-6F48-41DD-84D1-1738491059DE}" destId="{5BCDDFFB-352C-4892-8CD4-F6A420F2171F}" srcOrd="1" destOrd="0" parTransId="{B513F3B4-5619-4B7B-9175-99EED098A2ED}" sibTransId="{722ED711-C0B7-4B21-82AA-5DB9A4B6A3D3}"/>
    <dgm:cxn modelId="{238C9D8A-97F4-4B13-8979-3FD6D11D7AC5}" type="presOf" srcId="{5BCDDFFB-352C-4892-8CD4-F6A420F2171F}" destId="{E8B8A46C-8AB3-4FFE-A7B2-3BE596717C3E}" srcOrd="0" destOrd="0" presId="urn:microsoft.com/office/officeart/2005/8/layout/hProcess9"/>
    <dgm:cxn modelId="{2DB9D553-BEF6-4A1D-83A6-C66CE23C6613}" type="presOf" srcId="{9B83187F-6F48-41DD-84D1-1738491059DE}" destId="{B81F5F19-ACDF-4A09-9CB6-D27243B61B20}" srcOrd="0" destOrd="0" presId="urn:microsoft.com/office/officeart/2005/8/layout/hProcess9"/>
    <dgm:cxn modelId="{34B57D44-7040-49CC-8C95-D052BF418FBA}" srcId="{9B83187F-6F48-41DD-84D1-1738491059DE}" destId="{FF4AF943-1057-4338-AF01-3F130CE90E53}" srcOrd="2" destOrd="0" parTransId="{ABB3CC4E-0665-449E-B407-18D83937976C}" sibTransId="{7BAD756B-3844-41D2-82E9-CD2D38C7CCC6}"/>
    <dgm:cxn modelId="{F1EE8AB4-F215-4150-B3BA-DADEF8B6F463}" srcId="{9B83187F-6F48-41DD-84D1-1738491059DE}" destId="{ACD7DDE5-923A-42F3-BC27-4F018AFC97ED}" srcOrd="0" destOrd="0" parTransId="{27653825-0778-4B7B-96B2-E9BBD268C88F}" sibTransId="{B081D620-572C-4591-9BBF-41D63DF8805C}"/>
    <dgm:cxn modelId="{2CFAD178-771E-4E5B-A78F-11932821ACE3}" type="presOf" srcId="{FF4AF943-1057-4338-AF01-3F130CE90E53}" destId="{497B1136-FD4E-4279-BF80-9C76269FD6C9}" srcOrd="0" destOrd="0" presId="urn:microsoft.com/office/officeart/2005/8/layout/hProcess9"/>
    <dgm:cxn modelId="{6A5974F0-E689-442B-89EC-3635ECD748D4}" type="presParOf" srcId="{B81F5F19-ACDF-4A09-9CB6-D27243B61B20}" destId="{689EB7AE-CC80-43E1-8009-3CFBF44DCAD4}" srcOrd="0" destOrd="0" presId="urn:microsoft.com/office/officeart/2005/8/layout/hProcess9"/>
    <dgm:cxn modelId="{D28FD071-F93D-4A41-BA59-6FC675199195}" type="presParOf" srcId="{B81F5F19-ACDF-4A09-9CB6-D27243B61B20}" destId="{C0C8CDB6-8826-4FEA-AFE2-5101101DD83C}" srcOrd="1" destOrd="0" presId="urn:microsoft.com/office/officeart/2005/8/layout/hProcess9"/>
    <dgm:cxn modelId="{92999640-C2F7-414B-8DD8-FC87C367C235}" type="presParOf" srcId="{C0C8CDB6-8826-4FEA-AFE2-5101101DD83C}" destId="{37AC61B1-4611-44CE-9214-C5EAC9E2EC95}" srcOrd="0" destOrd="0" presId="urn:microsoft.com/office/officeart/2005/8/layout/hProcess9"/>
    <dgm:cxn modelId="{71C7352C-4951-442A-8136-A7034064A6D8}" type="presParOf" srcId="{C0C8CDB6-8826-4FEA-AFE2-5101101DD83C}" destId="{88A8BA6A-C8A1-4819-9CF9-EAC5E562DE00}" srcOrd="1" destOrd="0" presId="urn:microsoft.com/office/officeart/2005/8/layout/hProcess9"/>
    <dgm:cxn modelId="{B7386188-0C8B-40F3-942D-E49C516357D9}" type="presParOf" srcId="{C0C8CDB6-8826-4FEA-AFE2-5101101DD83C}" destId="{E8B8A46C-8AB3-4FFE-A7B2-3BE596717C3E}" srcOrd="2" destOrd="0" presId="urn:microsoft.com/office/officeart/2005/8/layout/hProcess9"/>
    <dgm:cxn modelId="{896F0B80-1F36-4771-AE6A-19E9CC09502D}" type="presParOf" srcId="{C0C8CDB6-8826-4FEA-AFE2-5101101DD83C}" destId="{1634DBA2-C8BE-493C-879B-462649B0FACC}" srcOrd="3" destOrd="0" presId="urn:microsoft.com/office/officeart/2005/8/layout/hProcess9"/>
    <dgm:cxn modelId="{50E52B7D-8368-484D-B2F0-006614633F77}" type="presParOf" srcId="{C0C8CDB6-8826-4FEA-AFE2-5101101DD83C}" destId="{497B1136-FD4E-4279-BF80-9C76269FD6C9}" srcOrd="4" destOrd="0" presId="urn:microsoft.com/office/officeart/2005/8/layout/hProcess9"/>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B83187F-6F48-41DD-84D1-1738491059DE}" type="doc">
      <dgm:prSet loTypeId="urn:microsoft.com/office/officeart/2005/8/layout/hProcess9" loCatId="process" qsTypeId="urn:microsoft.com/office/officeart/2005/8/quickstyle/3d3" qsCatId="3D" csTypeId="urn:microsoft.com/office/officeart/2005/8/colors/accent0_2" csCatId="mainScheme" phldr="1"/>
      <dgm:spPr/>
    </dgm:pt>
    <dgm:pt modelId="{ACD7DDE5-923A-42F3-BC27-4F018AFC97ED}">
      <dgm:prSet phldrT="[Text]" custT="1"/>
      <dgm:spPr/>
      <dgm:t>
        <a:bodyPr/>
        <a:lstStyle/>
        <a:p>
          <a:r>
            <a:rPr lang="en-US" sz="2400" dirty="0" err="1" smtClean="0"/>
            <a:t>Fullterm</a:t>
          </a:r>
          <a:r>
            <a:rPr lang="en-US" sz="2400" dirty="0" smtClean="0"/>
            <a:t> &lt;6mo</a:t>
          </a:r>
          <a:endParaRPr lang="en-US" sz="2400" dirty="0"/>
        </a:p>
      </dgm:t>
    </dgm:pt>
    <dgm:pt modelId="{27653825-0778-4B7B-96B2-E9BBD268C88F}" type="parTrans" cxnId="{F1EE8AB4-F215-4150-B3BA-DADEF8B6F463}">
      <dgm:prSet/>
      <dgm:spPr/>
      <dgm:t>
        <a:bodyPr/>
        <a:lstStyle/>
        <a:p>
          <a:endParaRPr lang="en-US"/>
        </a:p>
      </dgm:t>
    </dgm:pt>
    <dgm:pt modelId="{B081D620-572C-4591-9BBF-41D63DF8805C}" type="sibTrans" cxnId="{F1EE8AB4-F215-4150-B3BA-DADEF8B6F463}">
      <dgm:prSet/>
      <dgm:spPr/>
      <dgm:t>
        <a:bodyPr/>
        <a:lstStyle/>
        <a:p>
          <a:endParaRPr lang="en-US"/>
        </a:p>
      </dgm:t>
    </dgm:pt>
    <dgm:pt modelId="{5BCDDFFB-352C-4892-8CD4-F6A420F2171F}">
      <dgm:prSet phldrT="[Text]" custT="1"/>
      <dgm:spPr/>
      <dgm:t>
        <a:bodyPr/>
        <a:lstStyle/>
        <a:p>
          <a:r>
            <a:rPr lang="en-US" sz="2400" dirty="0" err="1" smtClean="0"/>
            <a:t>Fullterm</a:t>
          </a:r>
          <a:r>
            <a:rPr lang="en-US" sz="2400" dirty="0" smtClean="0"/>
            <a:t> &gt;6mo</a:t>
          </a:r>
          <a:endParaRPr lang="en-US" sz="2400" dirty="0"/>
        </a:p>
      </dgm:t>
    </dgm:pt>
    <dgm:pt modelId="{B513F3B4-5619-4B7B-9175-99EED098A2ED}" type="parTrans" cxnId="{5D235925-6463-46AE-8C2E-21B7B460917D}">
      <dgm:prSet/>
      <dgm:spPr/>
      <dgm:t>
        <a:bodyPr/>
        <a:lstStyle/>
        <a:p>
          <a:endParaRPr lang="en-US"/>
        </a:p>
      </dgm:t>
    </dgm:pt>
    <dgm:pt modelId="{722ED711-C0B7-4B21-82AA-5DB9A4B6A3D3}" type="sibTrans" cxnId="{5D235925-6463-46AE-8C2E-21B7B460917D}">
      <dgm:prSet/>
      <dgm:spPr/>
      <dgm:t>
        <a:bodyPr/>
        <a:lstStyle/>
        <a:p>
          <a:endParaRPr lang="en-US"/>
        </a:p>
      </dgm:t>
    </dgm:pt>
    <dgm:pt modelId="{FF4AF943-1057-4338-AF01-3F130CE90E53}">
      <dgm:prSet phldrT="[Text]" custT="1"/>
      <dgm:spPr/>
      <dgm:t>
        <a:bodyPr/>
        <a:lstStyle/>
        <a:p>
          <a:r>
            <a:rPr lang="en-US" sz="2400" dirty="0" smtClean="0"/>
            <a:t>Preterm</a:t>
          </a:r>
          <a:endParaRPr lang="en-US" sz="2400" dirty="0"/>
        </a:p>
      </dgm:t>
    </dgm:pt>
    <dgm:pt modelId="{ABB3CC4E-0665-449E-B407-18D83937976C}" type="parTrans" cxnId="{34B57D44-7040-49CC-8C95-D052BF418FBA}">
      <dgm:prSet/>
      <dgm:spPr/>
      <dgm:t>
        <a:bodyPr/>
        <a:lstStyle/>
        <a:p>
          <a:endParaRPr lang="en-US"/>
        </a:p>
      </dgm:t>
    </dgm:pt>
    <dgm:pt modelId="{7BAD756B-3844-41D2-82E9-CD2D38C7CCC6}" type="sibTrans" cxnId="{34B57D44-7040-49CC-8C95-D052BF418FBA}">
      <dgm:prSet/>
      <dgm:spPr/>
      <dgm:t>
        <a:bodyPr/>
        <a:lstStyle/>
        <a:p>
          <a:endParaRPr lang="en-US"/>
        </a:p>
      </dgm:t>
    </dgm:pt>
    <dgm:pt modelId="{B81F5F19-ACDF-4A09-9CB6-D27243B61B20}" type="pres">
      <dgm:prSet presAssocID="{9B83187F-6F48-41DD-84D1-1738491059DE}" presName="CompostProcess" presStyleCnt="0">
        <dgm:presLayoutVars>
          <dgm:dir/>
          <dgm:resizeHandles val="exact"/>
        </dgm:presLayoutVars>
      </dgm:prSet>
      <dgm:spPr/>
    </dgm:pt>
    <dgm:pt modelId="{689EB7AE-CC80-43E1-8009-3CFBF44DCAD4}" type="pres">
      <dgm:prSet presAssocID="{9B83187F-6F48-41DD-84D1-1738491059DE}" presName="arrow" presStyleLbl="bgShp" presStyleIdx="0" presStyleCnt="1" custScaleX="117647" custLinFactNeighborX="-357" custLinFactNeighborY="-17408"/>
      <dgm:spPr/>
    </dgm:pt>
    <dgm:pt modelId="{C0C8CDB6-8826-4FEA-AFE2-5101101DD83C}" type="pres">
      <dgm:prSet presAssocID="{9B83187F-6F48-41DD-84D1-1738491059DE}" presName="linearProcess" presStyleCnt="0"/>
      <dgm:spPr/>
    </dgm:pt>
    <dgm:pt modelId="{37AC61B1-4611-44CE-9214-C5EAC9E2EC95}" type="pres">
      <dgm:prSet presAssocID="{ACD7DDE5-923A-42F3-BC27-4F018AFC97ED}" presName="textNode" presStyleLbl="node1" presStyleIdx="0" presStyleCnt="3">
        <dgm:presLayoutVars>
          <dgm:bulletEnabled val="1"/>
        </dgm:presLayoutVars>
      </dgm:prSet>
      <dgm:spPr/>
      <dgm:t>
        <a:bodyPr/>
        <a:lstStyle/>
        <a:p>
          <a:endParaRPr lang="en-US"/>
        </a:p>
      </dgm:t>
    </dgm:pt>
    <dgm:pt modelId="{88A8BA6A-C8A1-4819-9CF9-EAC5E562DE00}" type="pres">
      <dgm:prSet presAssocID="{B081D620-572C-4591-9BBF-41D63DF8805C}" presName="sibTrans" presStyleCnt="0"/>
      <dgm:spPr/>
    </dgm:pt>
    <dgm:pt modelId="{E8B8A46C-8AB3-4FFE-A7B2-3BE596717C3E}" type="pres">
      <dgm:prSet presAssocID="{5BCDDFFB-352C-4892-8CD4-F6A420F2171F}" presName="textNode" presStyleLbl="node1" presStyleIdx="1" presStyleCnt="3">
        <dgm:presLayoutVars>
          <dgm:bulletEnabled val="1"/>
        </dgm:presLayoutVars>
      </dgm:prSet>
      <dgm:spPr/>
      <dgm:t>
        <a:bodyPr/>
        <a:lstStyle/>
        <a:p>
          <a:endParaRPr lang="en-US"/>
        </a:p>
      </dgm:t>
    </dgm:pt>
    <dgm:pt modelId="{1634DBA2-C8BE-493C-879B-462649B0FACC}" type="pres">
      <dgm:prSet presAssocID="{722ED711-C0B7-4B21-82AA-5DB9A4B6A3D3}" presName="sibTrans" presStyleCnt="0"/>
      <dgm:spPr/>
    </dgm:pt>
    <dgm:pt modelId="{497B1136-FD4E-4279-BF80-9C76269FD6C9}" type="pres">
      <dgm:prSet presAssocID="{FF4AF943-1057-4338-AF01-3F130CE90E53}" presName="textNode" presStyleLbl="node1" presStyleIdx="2" presStyleCnt="3">
        <dgm:presLayoutVars>
          <dgm:bulletEnabled val="1"/>
        </dgm:presLayoutVars>
      </dgm:prSet>
      <dgm:spPr/>
      <dgm:t>
        <a:bodyPr/>
        <a:lstStyle/>
        <a:p>
          <a:endParaRPr lang="en-US"/>
        </a:p>
      </dgm:t>
    </dgm:pt>
  </dgm:ptLst>
  <dgm:cxnLst>
    <dgm:cxn modelId="{5662E25D-FA43-4B01-BA83-64721FB82B3B}" type="presOf" srcId="{5BCDDFFB-352C-4892-8CD4-F6A420F2171F}" destId="{E8B8A46C-8AB3-4FFE-A7B2-3BE596717C3E}" srcOrd="0" destOrd="0" presId="urn:microsoft.com/office/officeart/2005/8/layout/hProcess9"/>
    <dgm:cxn modelId="{81561B14-A00C-4494-AAC4-ADD3B36F965F}" type="presOf" srcId="{ACD7DDE5-923A-42F3-BC27-4F018AFC97ED}" destId="{37AC61B1-4611-44CE-9214-C5EAC9E2EC95}" srcOrd="0" destOrd="0" presId="urn:microsoft.com/office/officeart/2005/8/layout/hProcess9"/>
    <dgm:cxn modelId="{5D235925-6463-46AE-8C2E-21B7B460917D}" srcId="{9B83187F-6F48-41DD-84D1-1738491059DE}" destId="{5BCDDFFB-352C-4892-8CD4-F6A420F2171F}" srcOrd="1" destOrd="0" parTransId="{B513F3B4-5619-4B7B-9175-99EED098A2ED}" sibTransId="{722ED711-C0B7-4B21-82AA-5DB9A4B6A3D3}"/>
    <dgm:cxn modelId="{FFFF7CCC-ECC7-4437-9302-F054AFF2314B}" type="presOf" srcId="{9B83187F-6F48-41DD-84D1-1738491059DE}" destId="{B81F5F19-ACDF-4A09-9CB6-D27243B61B20}" srcOrd="0" destOrd="0" presId="urn:microsoft.com/office/officeart/2005/8/layout/hProcess9"/>
    <dgm:cxn modelId="{34B57D44-7040-49CC-8C95-D052BF418FBA}" srcId="{9B83187F-6F48-41DD-84D1-1738491059DE}" destId="{FF4AF943-1057-4338-AF01-3F130CE90E53}" srcOrd="2" destOrd="0" parTransId="{ABB3CC4E-0665-449E-B407-18D83937976C}" sibTransId="{7BAD756B-3844-41D2-82E9-CD2D38C7CCC6}"/>
    <dgm:cxn modelId="{F1EE8AB4-F215-4150-B3BA-DADEF8B6F463}" srcId="{9B83187F-6F48-41DD-84D1-1738491059DE}" destId="{ACD7DDE5-923A-42F3-BC27-4F018AFC97ED}" srcOrd="0" destOrd="0" parTransId="{27653825-0778-4B7B-96B2-E9BBD268C88F}" sibTransId="{B081D620-572C-4591-9BBF-41D63DF8805C}"/>
    <dgm:cxn modelId="{89E59B6A-3EAC-4F15-B2DA-6773889534E7}" type="presOf" srcId="{FF4AF943-1057-4338-AF01-3F130CE90E53}" destId="{497B1136-FD4E-4279-BF80-9C76269FD6C9}" srcOrd="0" destOrd="0" presId="urn:microsoft.com/office/officeart/2005/8/layout/hProcess9"/>
    <dgm:cxn modelId="{9B214352-EC70-4063-9432-0A09D8E06D14}" type="presParOf" srcId="{B81F5F19-ACDF-4A09-9CB6-D27243B61B20}" destId="{689EB7AE-CC80-43E1-8009-3CFBF44DCAD4}" srcOrd="0" destOrd="0" presId="urn:microsoft.com/office/officeart/2005/8/layout/hProcess9"/>
    <dgm:cxn modelId="{8B897715-7DB7-4706-B1BD-C00EA44DC289}" type="presParOf" srcId="{B81F5F19-ACDF-4A09-9CB6-D27243B61B20}" destId="{C0C8CDB6-8826-4FEA-AFE2-5101101DD83C}" srcOrd="1" destOrd="0" presId="urn:microsoft.com/office/officeart/2005/8/layout/hProcess9"/>
    <dgm:cxn modelId="{05269F33-E914-45BD-8131-A6C1ABF538A7}" type="presParOf" srcId="{C0C8CDB6-8826-4FEA-AFE2-5101101DD83C}" destId="{37AC61B1-4611-44CE-9214-C5EAC9E2EC95}" srcOrd="0" destOrd="0" presId="urn:microsoft.com/office/officeart/2005/8/layout/hProcess9"/>
    <dgm:cxn modelId="{2D3F73FF-DBD3-4D7B-8B2F-27E4746842A2}" type="presParOf" srcId="{C0C8CDB6-8826-4FEA-AFE2-5101101DD83C}" destId="{88A8BA6A-C8A1-4819-9CF9-EAC5E562DE00}" srcOrd="1" destOrd="0" presId="urn:microsoft.com/office/officeart/2005/8/layout/hProcess9"/>
    <dgm:cxn modelId="{4FC0C1C8-E692-4784-BF8D-979B265AF10B}" type="presParOf" srcId="{C0C8CDB6-8826-4FEA-AFE2-5101101DD83C}" destId="{E8B8A46C-8AB3-4FFE-A7B2-3BE596717C3E}" srcOrd="2" destOrd="0" presId="urn:microsoft.com/office/officeart/2005/8/layout/hProcess9"/>
    <dgm:cxn modelId="{00DC4164-33B9-42DD-B767-75D02F4392E4}" type="presParOf" srcId="{C0C8CDB6-8826-4FEA-AFE2-5101101DD83C}" destId="{1634DBA2-C8BE-493C-879B-462649B0FACC}" srcOrd="3" destOrd="0" presId="urn:microsoft.com/office/officeart/2005/8/layout/hProcess9"/>
    <dgm:cxn modelId="{95CD2D91-0788-40DF-A60A-0A3CA43CE91B}" type="presParOf" srcId="{C0C8CDB6-8826-4FEA-AFE2-5101101DD83C}" destId="{497B1136-FD4E-4279-BF80-9C76269FD6C9}" srcOrd="4" destOrd="0" presId="urn:microsoft.com/office/officeart/2005/8/layout/hProcess9"/>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C938DA5-A74C-4CB9-AEBF-9391A62FBEB4}" type="doc">
      <dgm:prSet loTypeId="urn:microsoft.com/office/officeart/2005/8/layout/process1" loCatId="process" qsTypeId="urn:microsoft.com/office/officeart/2005/8/quickstyle/simple1" qsCatId="simple" csTypeId="urn:microsoft.com/office/officeart/2005/8/colors/accent0_3" csCatId="mainScheme" phldr="1"/>
      <dgm:spPr/>
    </dgm:pt>
    <dgm:pt modelId="{3657961F-2746-46D4-8C61-9C5BA518E47E}">
      <dgm:prSet phldrT="[Text]"/>
      <dgm:spPr/>
      <dgm:t>
        <a:bodyPr/>
        <a:lstStyle/>
        <a:p>
          <a:r>
            <a:rPr lang="en-US" smtClean="0">
              <a:latin typeface="Helvetica" panose="020B0604020202020204" pitchFamily="34" charset="0"/>
              <a:cs typeface="Helvetica" panose="020B0604020202020204" pitchFamily="34" charset="0"/>
            </a:rPr>
            <a:t>Range of movement </a:t>
          </a:r>
          <a:r>
            <a:rPr lang="en-US" i="1" smtClean="0">
              <a:latin typeface="Helvetica" panose="020B0604020202020204" pitchFamily="34" charset="0"/>
              <a:cs typeface="Helvetica" panose="020B0604020202020204" pitchFamily="34" charset="0"/>
            </a:rPr>
            <a:t>decreases</a:t>
          </a:r>
          <a:r>
            <a:rPr lang="en-US" smtClean="0">
              <a:latin typeface="Helvetica" panose="020B0604020202020204" pitchFamily="34" charset="0"/>
              <a:cs typeface="Helvetica" panose="020B0604020202020204" pitchFamily="34" charset="0"/>
            </a:rPr>
            <a:t> with age</a:t>
          </a:r>
          <a:endParaRPr lang="en-US" dirty="0"/>
        </a:p>
      </dgm:t>
    </dgm:pt>
    <dgm:pt modelId="{D75CD494-F223-40AB-A82B-DAE4632E358B}" type="parTrans" cxnId="{1DAFB18E-E221-4844-BAD6-D42D0F4B7B84}">
      <dgm:prSet/>
      <dgm:spPr/>
      <dgm:t>
        <a:bodyPr/>
        <a:lstStyle/>
        <a:p>
          <a:endParaRPr lang="en-US"/>
        </a:p>
      </dgm:t>
    </dgm:pt>
    <dgm:pt modelId="{69CE3D7F-FE6D-466A-9C02-CC92E8D63CD1}" type="sibTrans" cxnId="{1DAFB18E-E221-4844-BAD6-D42D0F4B7B84}">
      <dgm:prSet/>
      <dgm:spPr/>
      <dgm:t>
        <a:bodyPr/>
        <a:lstStyle/>
        <a:p>
          <a:endParaRPr lang="en-US"/>
        </a:p>
      </dgm:t>
    </dgm:pt>
    <dgm:pt modelId="{05C0ED99-BC5A-4405-9607-9E6CA2A9263B}">
      <dgm:prSet phldrT="[Text]"/>
      <dgm:spPr/>
      <dgm:t>
        <a:bodyPr/>
        <a:lstStyle/>
        <a:p>
          <a:r>
            <a:rPr lang="en-US" dirty="0" smtClean="0"/>
            <a:t>Showcased in </a:t>
          </a:r>
          <a:r>
            <a:rPr lang="en-US" i="1" dirty="0" smtClean="0"/>
            <a:t>No Toy </a:t>
          </a:r>
          <a:r>
            <a:rPr lang="en-US" dirty="0" smtClean="0"/>
            <a:t>condition, not Toy condition</a:t>
          </a:r>
          <a:endParaRPr lang="en-US" dirty="0"/>
        </a:p>
      </dgm:t>
    </dgm:pt>
    <dgm:pt modelId="{82382C55-6AEF-4505-9D61-9961F2C41A81}" type="parTrans" cxnId="{FD95AB8B-4739-4D42-862C-C821B271DF25}">
      <dgm:prSet/>
      <dgm:spPr/>
      <dgm:t>
        <a:bodyPr/>
        <a:lstStyle/>
        <a:p>
          <a:endParaRPr lang="en-US"/>
        </a:p>
      </dgm:t>
    </dgm:pt>
    <dgm:pt modelId="{B9214887-F062-47DB-AA59-2276A4A1F78F}" type="sibTrans" cxnId="{FD95AB8B-4739-4D42-862C-C821B271DF25}">
      <dgm:prSet/>
      <dgm:spPr/>
      <dgm:t>
        <a:bodyPr/>
        <a:lstStyle/>
        <a:p>
          <a:endParaRPr lang="en-US"/>
        </a:p>
      </dgm:t>
    </dgm:pt>
    <dgm:pt modelId="{7AF35419-8003-4311-9208-EF579D402F87}" type="pres">
      <dgm:prSet presAssocID="{3C938DA5-A74C-4CB9-AEBF-9391A62FBEB4}" presName="Name0" presStyleCnt="0">
        <dgm:presLayoutVars>
          <dgm:dir/>
          <dgm:resizeHandles val="exact"/>
        </dgm:presLayoutVars>
      </dgm:prSet>
      <dgm:spPr/>
    </dgm:pt>
    <dgm:pt modelId="{47BDDEEC-784C-4B13-8006-BF92F00962CA}" type="pres">
      <dgm:prSet presAssocID="{3657961F-2746-46D4-8C61-9C5BA518E47E}" presName="node" presStyleLbl="node1" presStyleIdx="0" presStyleCnt="2">
        <dgm:presLayoutVars>
          <dgm:bulletEnabled val="1"/>
        </dgm:presLayoutVars>
      </dgm:prSet>
      <dgm:spPr/>
      <dgm:t>
        <a:bodyPr/>
        <a:lstStyle/>
        <a:p>
          <a:endParaRPr lang="en-US"/>
        </a:p>
      </dgm:t>
    </dgm:pt>
    <dgm:pt modelId="{808B891F-61EA-4A7B-9C7E-44782AB5D92A}" type="pres">
      <dgm:prSet presAssocID="{69CE3D7F-FE6D-466A-9C02-CC92E8D63CD1}" presName="sibTrans" presStyleLbl="sibTrans2D1" presStyleIdx="0" presStyleCnt="1"/>
      <dgm:spPr/>
      <dgm:t>
        <a:bodyPr/>
        <a:lstStyle/>
        <a:p>
          <a:endParaRPr lang="en-US"/>
        </a:p>
      </dgm:t>
    </dgm:pt>
    <dgm:pt modelId="{9F53FE2F-B022-4530-8CFC-8791B47ED810}" type="pres">
      <dgm:prSet presAssocID="{69CE3D7F-FE6D-466A-9C02-CC92E8D63CD1}" presName="connectorText" presStyleLbl="sibTrans2D1" presStyleIdx="0" presStyleCnt="1"/>
      <dgm:spPr/>
      <dgm:t>
        <a:bodyPr/>
        <a:lstStyle/>
        <a:p>
          <a:endParaRPr lang="en-US"/>
        </a:p>
      </dgm:t>
    </dgm:pt>
    <dgm:pt modelId="{80178047-6928-46CB-9A56-3A1283D09FB1}" type="pres">
      <dgm:prSet presAssocID="{05C0ED99-BC5A-4405-9607-9E6CA2A9263B}" presName="node" presStyleLbl="node1" presStyleIdx="1" presStyleCnt="2">
        <dgm:presLayoutVars>
          <dgm:bulletEnabled val="1"/>
        </dgm:presLayoutVars>
      </dgm:prSet>
      <dgm:spPr/>
      <dgm:t>
        <a:bodyPr/>
        <a:lstStyle/>
        <a:p>
          <a:endParaRPr lang="en-US"/>
        </a:p>
      </dgm:t>
    </dgm:pt>
  </dgm:ptLst>
  <dgm:cxnLst>
    <dgm:cxn modelId="{F7D4EEE8-8A0D-48AC-91B0-81FBD23FAC80}" type="presOf" srcId="{3657961F-2746-46D4-8C61-9C5BA518E47E}" destId="{47BDDEEC-784C-4B13-8006-BF92F00962CA}" srcOrd="0" destOrd="0" presId="urn:microsoft.com/office/officeart/2005/8/layout/process1"/>
    <dgm:cxn modelId="{FD95AB8B-4739-4D42-862C-C821B271DF25}" srcId="{3C938DA5-A74C-4CB9-AEBF-9391A62FBEB4}" destId="{05C0ED99-BC5A-4405-9607-9E6CA2A9263B}" srcOrd="1" destOrd="0" parTransId="{82382C55-6AEF-4505-9D61-9961F2C41A81}" sibTransId="{B9214887-F062-47DB-AA59-2276A4A1F78F}"/>
    <dgm:cxn modelId="{B19848D7-D029-4756-A6BD-6599C0BFDA7E}" type="presOf" srcId="{3C938DA5-A74C-4CB9-AEBF-9391A62FBEB4}" destId="{7AF35419-8003-4311-9208-EF579D402F87}" srcOrd="0" destOrd="0" presId="urn:microsoft.com/office/officeart/2005/8/layout/process1"/>
    <dgm:cxn modelId="{1DAFB18E-E221-4844-BAD6-D42D0F4B7B84}" srcId="{3C938DA5-A74C-4CB9-AEBF-9391A62FBEB4}" destId="{3657961F-2746-46D4-8C61-9C5BA518E47E}" srcOrd="0" destOrd="0" parTransId="{D75CD494-F223-40AB-A82B-DAE4632E358B}" sibTransId="{69CE3D7F-FE6D-466A-9C02-CC92E8D63CD1}"/>
    <dgm:cxn modelId="{68F33E53-3852-494A-936F-75FEECE6F5BB}" type="presOf" srcId="{69CE3D7F-FE6D-466A-9C02-CC92E8D63CD1}" destId="{9F53FE2F-B022-4530-8CFC-8791B47ED810}" srcOrd="1" destOrd="0" presId="urn:microsoft.com/office/officeart/2005/8/layout/process1"/>
    <dgm:cxn modelId="{E16753C2-FCB1-417F-ACF4-44BAE2AB0449}" type="presOf" srcId="{05C0ED99-BC5A-4405-9607-9E6CA2A9263B}" destId="{80178047-6928-46CB-9A56-3A1283D09FB1}" srcOrd="0" destOrd="0" presId="urn:microsoft.com/office/officeart/2005/8/layout/process1"/>
    <dgm:cxn modelId="{DD430D7B-BB25-464F-ABC9-B5270958CED9}" type="presOf" srcId="{69CE3D7F-FE6D-466A-9C02-CC92E8D63CD1}" destId="{808B891F-61EA-4A7B-9C7E-44782AB5D92A}" srcOrd="0" destOrd="0" presId="urn:microsoft.com/office/officeart/2005/8/layout/process1"/>
    <dgm:cxn modelId="{905BDBB4-1548-46F7-A86B-6BBD54935DFF}" type="presParOf" srcId="{7AF35419-8003-4311-9208-EF579D402F87}" destId="{47BDDEEC-784C-4B13-8006-BF92F00962CA}" srcOrd="0" destOrd="0" presId="urn:microsoft.com/office/officeart/2005/8/layout/process1"/>
    <dgm:cxn modelId="{6E673D91-E373-461C-A8B0-72DD4A1A5DF8}" type="presParOf" srcId="{7AF35419-8003-4311-9208-EF579D402F87}" destId="{808B891F-61EA-4A7B-9C7E-44782AB5D92A}" srcOrd="1" destOrd="0" presId="urn:microsoft.com/office/officeart/2005/8/layout/process1"/>
    <dgm:cxn modelId="{7BB177E7-8B80-4127-A9BF-206AE30432D4}" type="presParOf" srcId="{808B891F-61EA-4A7B-9C7E-44782AB5D92A}" destId="{9F53FE2F-B022-4530-8CFC-8791B47ED810}" srcOrd="0" destOrd="0" presId="urn:microsoft.com/office/officeart/2005/8/layout/process1"/>
    <dgm:cxn modelId="{5FA9B9AE-B179-40B0-8333-D814DDC6D466}" type="presParOf" srcId="{7AF35419-8003-4311-9208-EF579D402F87}" destId="{80178047-6928-46CB-9A56-3A1283D09FB1}" srcOrd="2"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C5CDFF9A-760E-4E6D-897B-D27A872535C8}" type="doc">
      <dgm:prSet loTypeId="urn:microsoft.com/office/officeart/2005/8/layout/process1" loCatId="process" qsTypeId="urn:microsoft.com/office/officeart/2005/8/quickstyle/simple1" qsCatId="simple" csTypeId="urn:microsoft.com/office/officeart/2005/8/colors/accent0_3" csCatId="mainScheme" phldr="1"/>
      <dgm:spPr/>
    </dgm:pt>
    <dgm:pt modelId="{4825AD95-10F9-471D-8689-E93BEAA08A4A}">
      <dgm:prSet phldrT="[Text]"/>
      <dgm:spPr/>
      <dgm:t>
        <a:bodyPr/>
        <a:lstStyle/>
        <a:p>
          <a:r>
            <a:rPr lang="en-US" i="1" smtClean="0">
              <a:latin typeface="Helvetica" panose="020B0604020202020204" pitchFamily="34" charset="0"/>
              <a:cs typeface="Helvetica" panose="020B0604020202020204" pitchFamily="34" charset="0"/>
            </a:rPr>
            <a:t>Increase</a:t>
          </a:r>
          <a:r>
            <a:rPr lang="en-US" smtClean="0">
              <a:latin typeface="Helvetica" panose="020B0604020202020204" pitchFamily="34" charset="0"/>
              <a:cs typeface="Helvetica" panose="020B0604020202020204" pitchFamily="34" charset="0"/>
            </a:rPr>
            <a:t> in complex behavior with addition of toy</a:t>
          </a:r>
          <a:endParaRPr lang="en-US" dirty="0"/>
        </a:p>
      </dgm:t>
    </dgm:pt>
    <dgm:pt modelId="{9EEAA275-C948-49EA-9118-3A59B9E3797F}" type="parTrans" cxnId="{A7BE76E5-7407-41EB-B54B-38F15173DAC1}">
      <dgm:prSet/>
      <dgm:spPr/>
      <dgm:t>
        <a:bodyPr/>
        <a:lstStyle/>
        <a:p>
          <a:endParaRPr lang="en-US"/>
        </a:p>
      </dgm:t>
    </dgm:pt>
    <dgm:pt modelId="{B9364392-A8D6-41EF-90CC-7B6C8B6CEBE0}" type="sibTrans" cxnId="{A7BE76E5-7407-41EB-B54B-38F15173DAC1}">
      <dgm:prSet/>
      <dgm:spPr/>
      <dgm:t>
        <a:bodyPr/>
        <a:lstStyle/>
        <a:p>
          <a:endParaRPr lang="en-US"/>
        </a:p>
      </dgm:t>
    </dgm:pt>
    <dgm:pt modelId="{6E9BCD63-F24C-4145-B994-FF34C5EBE35C}">
      <dgm:prSet phldrT="[Text]"/>
      <dgm:spPr/>
      <dgm:t>
        <a:bodyPr/>
        <a:lstStyle/>
        <a:p>
          <a:r>
            <a:rPr lang="en-US" dirty="0" smtClean="0"/>
            <a:t>Inconsistent across age groups</a:t>
          </a:r>
          <a:endParaRPr lang="en-US" dirty="0"/>
        </a:p>
      </dgm:t>
    </dgm:pt>
    <dgm:pt modelId="{B0F3E71E-5FE1-436A-81EA-E83F5CE1DF8B}" type="parTrans" cxnId="{48FB6FAC-38E8-42F4-9DC3-CEDE19AA0E09}">
      <dgm:prSet/>
      <dgm:spPr/>
      <dgm:t>
        <a:bodyPr/>
        <a:lstStyle/>
        <a:p>
          <a:endParaRPr lang="en-US"/>
        </a:p>
      </dgm:t>
    </dgm:pt>
    <dgm:pt modelId="{A47707AD-9784-4350-9F25-E7AE3F207A06}" type="sibTrans" cxnId="{48FB6FAC-38E8-42F4-9DC3-CEDE19AA0E09}">
      <dgm:prSet/>
      <dgm:spPr/>
      <dgm:t>
        <a:bodyPr/>
        <a:lstStyle/>
        <a:p>
          <a:endParaRPr lang="en-US"/>
        </a:p>
      </dgm:t>
    </dgm:pt>
    <dgm:pt modelId="{5D443C99-A48E-4999-B894-2FB668FF7972}" type="pres">
      <dgm:prSet presAssocID="{C5CDFF9A-760E-4E6D-897B-D27A872535C8}" presName="Name0" presStyleCnt="0">
        <dgm:presLayoutVars>
          <dgm:dir/>
          <dgm:resizeHandles val="exact"/>
        </dgm:presLayoutVars>
      </dgm:prSet>
      <dgm:spPr/>
    </dgm:pt>
    <dgm:pt modelId="{AEEAD079-CE64-4D81-B7E4-EF592C93BDB7}" type="pres">
      <dgm:prSet presAssocID="{4825AD95-10F9-471D-8689-E93BEAA08A4A}" presName="node" presStyleLbl="node1" presStyleIdx="0" presStyleCnt="2">
        <dgm:presLayoutVars>
          <dgm:bulletEnabled val="1"/>
        </dgm:presLayoutVars>
      </dgm:prSet>
      <dgm:spPr/>
      <dgm:t>
        <a:bodyPr/>
        <a:lstStyle/>
        <a:p>
          <a:endParaRPr lang="en-US"/>
        </a:p>
      </dgm:t>
    </dgm:pt>
    <dgm:pt modelId="{C4846C0C-D107-4CBB-8268-605482AA8739}" type="pres">
      <dgm:prSet presAssocID="{B9364392-A8D6-41EF-90CC-7B6C8B6CEBE0}" presName="sibTrans" presStyleLbl="sibTrans2D1" presStyleIdx="0" presStyleCnt="1"/>
      <dgm:spPr/>
      <dgm:t>
        <a:bodyPr/>
        <a:lstStyle/>
        <a:p>
          <a:endParaRPr lang="en-US"/>
        </a:p>
      </dgm:t>
    </dgm:pt>
    <dgm:pt modelId="{B781EC16-4F55-455A-A55D-4BF837F706E4}" type="pres">
      <dgm:prSet presAssocID="{B9364392-A8D6-41EF-90CC-7B6C8B6CEBE0}" presName="connectorText" presStyleLbl="sibTrans2D1" presStyleIdx="0" presStyleCnt="1"/>
      <dgm:spPr/>
      <dgm:t>
        <a:bodyPr/>
        <a:lstStyle/>
        <a:p>
          <a:endParaRPr lang="en-US"/>
        </a:p>
      </dgm:t>
    </dgm:pt>
    <dgm:pt modelId="{359B14BF-5452-441A-8B7F-C2DB1BDE6DB1}" type="pres">
      <dgm:prSet presAssocID="{6E9BCD63-F24C-4145-B994-FF34C5EBE35C}" presName="node" presStyleLbl="node1" presStyleIdx="1" presStyleCnt="2">
        <dgm:presLayoutVars>
          <dgm:bulletEnabled val="1"/>
        </dgm:presLayoutVars>
      </dgm:prSet>
      <dgm:spPr/>
      <dgm:t>
        <a:bodyPr/>
        <a:lstStyle/>
        <a:p>
          <a:endParaRPr lang="en-US"/>
        </a:p>
      </dgm:t>
    </dgm:pt>
  </dgm:ptLst>
  <dgm:cxnLst>
    <dgm:cxn modelId="{48FB6FAC-38E8-42F4-9DC3-CEDE19AA0E09}" srcId="{C5CDFF9A-760E-4E6D-897B-D27A872535C8}" destId="{6E9BCD63-F24C-4145-B994-FF34C5EBE35C}" srcOrd="1" destOrd="0" parTransId="{B0F3E71E-5FE1-436A-81EA-E83F5CE1DF8B}" sibTransId="{A47707AD-9784-4350-9F25-E7AE3F207A06}"/>
    <dgm:cxn modelId="{A7BE76E5-7407-41EB-B54B-38F15173DAC1}" srcId="{C5CDFF9A-760E-4E6D-897B-D27A872535C8}" destId="{4825AD95-10F9-471D-8689-E93BEAA08A4A}" srcOrd="0" destOrd="0" parTransId="{9EEAA275-C948-49EA-9118-3A59B9E3797F}" sibTransId="{B9364392-A8D6-41EF-90CC-7B6C8B6CEBE0}"/>
    <dgm:cxn modelId="{FFC1BC48-A419-492D-B472-990506060B0D}" type="presOf" srcId="{B9364392-A8D6-41EF-90CC-7B6C8B6CEBE0}" destId="{C4846C0C-D107-4CBB-8268-605482AA8739}" srcOrd="0" destOrd="0" presId="urn:microsoft.com/office/officeart/2005/8/layout/process1"/>
    <dgm:cxn modelId="{A30F8457-E832-4B62-9F60-86DC06A97BC0}" type="presOf" srcId="{6E9BCD63-F24C-4145-B994-FF34C5EBE35C}" destId="{359B14BF-5452-441A-8B7F-C2DB1BDE6DB1}" srcOrd="0" destOrd="0" presId="urn:microsoft.com/office/officeart/2005/8/layout/process1"/>
    <dgm:cxn modelId="{5C234FF6-DC3B-45B8-B6EA-C720E6E32AA1}" type="presOf" srcId="{C5CDFF9A-760E-4E6D-897B-D27A872535C8}" destId="{5D443C99-A48E-4999-B894-2FB668FF7972}" srcOrd="0" destOrd="0" presId="urn:microsoft.com/office/officeart/2005/8/layout/process1"/>
    <dgm:cxn modelId="{F0E5B7A2-FB1B-4933-B371-43378E8F4757}" type="presOf" srcId="{4825AD95-10F9-471D-8689-E93BEAA08A4A}" destId="{AEEAD079-CE64-4D81-B7E4-EF592C93BDB7}" srcOrd="0" destOrd="0" presId="urn:microsoft.com/office/officeart/2005/8/layout/process1"/>
    <dgm:cxn modelId="{0D4B6E7A-35B9-4E5D-8A76-FEEC1695F3FA}" type="presOf" srcId="{B9364392-A8D6-41EF-90CC-7B6C8B6CEBE0}" destId="{B781EC16-4F55-455A-A55D-4BF837F706E4}" srcOrd="1" destOrd="0" presId="urn:microsoft.com/office/officeart/2005/8/layout/process1"/>
    <dgm:cxn modelId="{4FAE3182-78D5-4934-BB42-FB6752FE5BE1}" type="presParOf" srcId="{5D443C99-A48E-4999-B894-2FB668FF7972}" destId="{AEEAD079-CE64-4D81-B7E4-EF592C93BDB7}" srcOrd="0" destOrd="0" presId="urn:microsoft.com/office/officeart/2005/8/layout/process1"/>
    <dgm:cxn modelId="{6454B9F2-6E37-4808-8EE5-286BE8C52CD7}" type="presParOf" srcId="{5D443C99-A48E-4999-B894-2FB668FF7972}" destId="{C4846C0C-D107-4CBB-8268-605482AA8739}" srcOrd="1" destOrd="0" presId="urn:microsoft.com/office/officeart/2005/8/layout/process1"/>
    <dgm:cxn modelId="{582C9661-F947-4C84-BF57-02C611CE9279}" type="presParOf" srcId="{C4846C0C-D107-4CBB-8268-605482AA8739}" destId="{B781EC16-4F55-455A-A55D-4BF837F706E4}" srcOrd="0" destOrd="0" presId="urn:microsoft.com/office/officeart/2005/8/layout/process1"/>
    <dgm:cxn modelId="{08C54045-97D8-468E-82F1-597C5FF3534C}" type="presParOf" srcId="{5D443C99-A48E-4999-B894-2FB668FF7972}" destId="{359B14BF-5452-441A-8B7F-C2DB1BDE6DB1}" srcOrd="2" destOrd="0" presId="urn:microsoft.com/office/officeart/2005/8/layout/process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FCCCF037-77C1-45A0-9735-6AD7927D4C1E}" type="doc">
      <dgm:prSet loTypeId="urn:microsoft.com/office/officeart/2005/8/layout/process1" loCatId="process" qsTypeId="urn:microsoft.com/office/officeart/2005/8/quickstyle/simple1" qsCatId="simple" csTypeId="urn:microsoft.com/office/officeart/2005/8/colors/accent0_3" csCatId="mainScheme" phldr="1"/>
      <dgm:spPr/>
    </dgm:pt>
    <dgm:pt modelId="{662CD225-ABE7-4E91-9CD8-A6B0BE2B6FC7}">
      <dgm:prSet phldrT="[Text]"/>
      <dgm:spPr/>
      <dgm:t>
        <a:bodyPr/>
        <a:lstStyle/>
        <a:p>
          <a:r>
            <a:rPr lang="en-US" smtClean="0">
              <a:latin typeface="Helvetica" panose="020B0604020202020204" pitchFamily="34" charset="0"/>
              <a:cs typeface="Helvetica" panose="020B0604020202020204" pitchFamily="34" charset="0"/>
            </a:rPr>
            <a:t>Preterm infants exhibit </a:t>
          </a:r>
          <a:r>
            <a:rPr lang="en-US" i="1" smtClean="0">
              <a:latin typeface="Helvetica" panose="020B0604020202020204" pitchFamily="34" charset="0"/>
              <a:cs typeface="Helvetica" panose="020B0604020202020204" pitchFamily="34" charset="0"/>
            </a:rPr>
            <a:t>more predictable </a:t>
          </a:r>
          <a:r>
            <a:rPr lang="en-US" smtClean="0">
              <a:latin typeface="Helvetica" panose="020B0604020202020204" pitchFamily="34" charset="0"/>
              <a:cs typeface="Helvetica" panose="020B0604020202020204" pitchFamily="34" charset="0"/>
            </a:rPr>
            <a:t>movements</a:t>
          </a:r>
          <a:endParaRPr lang="en-US" dirty="0"/>
        </a:p>
      </dgm:t>
    </dgm:pt>
    <dgm:pt modelId="{A654DCEF-0E2C-4E34-8CED-0549194B959B}" type="parTrans" cxnId="{F62A3E0B-5019-4C58-8F39-7FA0B47BA008}">
      <dgm:prSet/>
      <dgm:spPr/>
      <dgm:t>
        <a:bodyPr/>
        <a:lstStyle/>
        <a:p>
          <a:endParaRPr lang="en-US"/>
        </a:p>
      </dgm:t>
    </dgm:pt>
    <dgm:pt modelId="{40E9C432-5183-476C-95F1-10E70BDCD367}" type="sibTrans" cxnId="{F62A3E0B-5019-4C58-8F39-7FA0B47BA008}">
      <dgm:prSet/>
      <dgm:spPr/>
      <dgm:t>
        <a:bodyPr/>
        <a:lstStyle/>
        <a:p>
          <a:endParaRPr lang="en-US"/>
        </a:p>
      </dgm:t>
    </dgm:pt>
    <dgm:pt modelId="{48954973-F57A-45BC-B83F-3A1A12657B22}">
      <dgm:prSet phldrT="[Text]"/>
      <dgm:spPr/>
      <dgm:t>
        <a:bodyPr/>
        <a:lstStyle/>
        <a:p>
          <a:r>
            <a:rPr lang="en-US" dirty="0" smtClean="0"/>
            <a:t>Preterm infants exhibited greatest complexity</a:t>
          </a:r>
          <a:endParaRPr lang="en-US" dirty="0"/>
        </a:p>
      </dgm:t>
    </dgm:pt>
    <dgm:pt modelId="{FB9218CC-26BC-44D3-9FE3-8E41DADFAE38}" type="parTrans" cxnId="{29ECC218-8F63-465E-83AE-ABC26DDEE1B5}">
      <dgm:prSet/>
      <dgm:spPr/>
      <dgm:t>
        <a:bodyPr/>
        <a:lstStyle/>
        <a:p>
          <a:endParaRPr lang="en-US"/>
        </a:p>
      </dgm:t>
    </dgm:pt>
    <dgm:pt modelId="{6487FDF2-E45F-428E-AAF8-20050CDD7D40}" type="sibTrans" cxnId="{29ECC218-8F63-465E-83AE-ABC26DDEE1B5}">
      <dgm:prSet/>
      <dgm:spPr/>
      <dgm:t>
        <a:bodyPr/>
        <a:lstStyle/>
        <a:p>
          <a:endParaRPr lang="en-US"/>
        </a:p>
      </dgm:t>
    </dgm:pt>
    <dgm:pt modelId="{46B997A0-3B4C-4E4E-9500-4E497213F7FE}" type="pres">
      <dgm:prSet presAssocID="{FCCCF037-77C1-45A0-9735-6AD7927D4C1E}" presName="Name0" presStyleCnt="0">
        <dgm:presLayoutVars>
          <dgm:dir/>
          <dgm:resizeHandles val="exact"/>
        </dgm:presLayoutVars>
      </dgm:prSet>
      <dgm:spPr/>
    </dgm:pt>
    <dgm:pt modelId="{EEAEEF8B-FFB0-47B9-B8AE-06B7389B0993}" type="pres">
      <dgm:prSet presAssocID="{662CD225-ABE7-4E91-9CD8-A6B0BE2B6FC7}" presName="node" presStyleLbl="node1" presStyleIdx="0" presStyleCnt="2">
        <dgm:presLayoutVars>
          <dgm:bulletEnabled val="1"/>
        </dgm:presLayoutVars>
      </dgm:prSet>
      <dgm:spPr/>
      <dgm:t>
        <a:bodyPr/>
        <a:lstStyle/>
        <a:p>
          <a:endParaRPr lang="en-US"/>
        </a:p>
      </dgm:t>
    </dgm:pt>
    <dgm:pt modelId="{E630E4EA-07DF-42BC-B521-BE52263018B5}" type="pres">
      <dgm:prSet presAssocID="{40E9C432-5183-476C-95F1-10E70BDCD367}" presName="sibTrans" presStyleLbl="sibTrans2D1" presStyleIdx="0" presStyleCnt="1"/>
      <dgm:spPr/>
      <dgm:t>
        <a:bodyPr/>
        <a:lstStyle/>
        <a:p>
          <a:endParaRPr lang="en-US"/>
        </a:p>
      </dgm:t>
    </dgm:pt>
    <dgm:pt modelId="{7AF72CA5-855B-430C-96B1-3778C25EB1B1}" type="pres">
      <dgm:prSet presAssocID="{40E9C432-5183-476C-95F1-10E70BDCD367}" presName="connectorText" presStyleLbl="sibTrans2D1" presStyleIdx="0" presStyleCnt="1"/>
      <dgm:spPr/>
      <dgm:t>
        <a:bodyPr/>
        <a:lstStyle/>
        <a:p>
          <a:endParaRPr lang="en-US"/>
        </a:p>
      </dgm:t>
    </dgm:pt>
    <dgm:pt modelId="{372F929E-E727-4A4D-8091-7D456362A298}" type="pres">
      <dgm:prSet presAssocID="{48954973-F57A-45BC-B83F-3A1A12657B22}" presName="node" presStyleLbl="node1" presStyleIdx="1" presStyleCnt="2">
        <dgm:presLayoutVars>
          <dgm:bulletEnabled val="1"/>
        </dgm:presLayoutVars>
      </dgm:prSet>
      <dgm:spPr/>
      <dgm:t>
        <a:bodyPr/>
        <a:lstStyle/>
        <a:p>
          <a:endParaRPr lang="en-US"/>
        </a:p>
      </dgm:t>
    </dgm:pt>
  </dgm:ptLst>
  <dgm:cxnLst>
    <dgm:cxn modelId="{29ECC218-8F63-465E-83AE-ABC26DDEE1B5}" srcId="{FCCCF037-77C1-45A0-9735-6AD7927D4C1E}" destId="{48954973-F57A-45BC-B83F-3A1A12657B22}" srcOrd="1" destOrd="0" parTransId="{FB9218CC-26BC-44D3-9FE3-8E41DADFAE38}" sibTransId="{6487FDF2-E45F-428E-AAF8-20050CDD7D40}"/>
    <dgm:cxn modelId="{C053A278-F62E-42FF-A404-839ED22D13AD}" type="presOf" srcId="{662CD225-ABE7-4E91-9CD8-A6B0BE2B6FC7}" destId="{EEAEEF8B-FFB0-47B9-B8AE-06B7389B0993}" srcOrd="0" destOrd="0" presId="urn:microsoft.com/office/officeart/2005/8/layout/process1"/>
    <dgm:cxn modelId="{C8EADCFA-C586-4FFF-A12D-DB07CFF3CB98}" type="presOf" srcId="{48954973-F57A-45BC-B83F-3A1A12657B22}" destId="{372F929E-E727-4A4D-8091-7D456362A298}" srcOrd="0" destOrd="0" presId="urn:microsoft.com/office/officeart/2005/8/layout/process1"/>
    <dgm:cxn modelId="{97C89BBF-013A-4B86-8E1A-0ADE6DA4A096}" type="presOf" srcId="{40E9C432-5183-476C-95F1-10E70BDCD367}" destId="{7AF72CA5-855B-430C-96B1-3778C25EB1B1}" srcOrd="1" destOrd="0" presId="urn:microsoft.com/office/officeart/2005/8/layout/process1"/>
    <dgm:cxn modelId="{7E062C57-2225-4A6B-9F07-01936D0759C0}" type="presOf" srcId="{40E9C432-5183-476C-95F1-10E70BDCD367}" destId="{E630E4EA-07DF-42BC-B521-BE52263018B5}" srcOrd="0" destOrd="0" presId="urn:microsoft.com/office/officeart/2005/8/layout/process1"/>
    <dgm:cxn modelId="{F62A3E0B-5019-4C58-8F39-7FA0B47BA008}" srcId="{FCCCF037-77C1-45A0-9735-6AD7927D4C1E}" destId="{662CD225-ABE7-4E91-9CD8-A6B0BE2B6FC7}" srcOrd="0" destOrd="0" parTransId="{A654DCEF-0E2C-4E34-8CED-0549194B959B}" sibTransId="{40E9C432-5183-476C-95F1-10E70BDCD367}"/>
    <dgm:cxn modelId="{4D8B7696-15FD-48D4-ACDC-6110C927217D}" type="presOf" srcId="{FCCCF037-77C1-45A0-9735-6AD7927D4C1E}" destId="{46B997A0-3B4C-4E4E-9500-4E497213F7FE}" srcOrd="0" destOrd="0" presId="urn:microsoft.com/office/officeart/2005/8/layout/process1"/>
    <dgm:cxn modelId="{F2F13972-14DD-40C4-861E-D983F109A1CD}" type="presParOf" srcId="{46B997A0-3B4C-4E4E-9500-4E497213F7FE}" destId="{EEAEEF8B-FFB0-47B9-B8AE-06B7389B0993}" srcOrd="0" destOrd="0" presId="urn:microsoft.com/office/officeart/2005/8/layout/process1"/>
    <dgm:cxn modelId="{904DAF28-C195-426C-9904-1D1E8AF4FCCA}" type="presParOf" srcId="{46B997A0-3B4C-4E4E-9500-4E497213F7FE}" destId="{E630E4EA-07DF-42BC-B521-BE52263018B5}" srcOrd="1" destOrd="0" presId="urn:microsoft.com/office/officeart/2005/8/layout/process1"/>
    <dgm:cxn modelId="{2C114D20-062F-4D6F-9D7F-0733DA5AEC62}" type="presParOf" srcId="{E630E4EA-07DF-42BC-B521-BE52263018B5}" destId="{7AF72CA5-855B-430C-96B1-3778C25EB1B1}" srcOrd="0" destOrd="0" presId="urn:microsoft.com/office/officeart/2005/8/layout/process1"/>
    <dgm:cxn modelId="{A0FA2B67-72E6-4EAF-91CA-EF69AFAE5B02}" type="presParOf" srcId="{46B997A0-3B4C-4E4E-9500-4E497213F7FE}" destId="{372F929E-E727-4A4D-8091-7D456362A298}" srcOrd="2" destOrd="0" presId="urn:microsoft.com/office/officeart/2005/8/layout/process1"/>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D8AAFE7-71F0-4C42-A553-36A621179636}">
      <dsp:nvSpPr>
        <dsp:cNvPr id="0" name=""/>
        <dsp:cNvSpPr/>
      </dsp:nvSpPr>
      <dsp:spPr>
        <a:xfrm>
          <a:off x="0" y="755447"/>
          <a:ext cx="2786671" cy="1906849"/>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en-US" sz="2400" kern="1200" smtClean="0">
              <a:latin typeface="Helvetica" panose="020B0604020202020204" pitchFamily="34" charset="0"/>
              <a:cs typeface="Helvetica" panose="020B0604020202020204" pitchFamily="34" charset="0"/>
            </a:rPr>
            <a:t>Range of movement </a:t>
          </a:r>
          <a:r>
            <a:rPr lang="en-US" sz="2400" i="1" kern="1200" smtClean="0">
              <a:latin typeface="Helvetica" panose="020B0604020202020204" pitchFamily="34" charset="0"/>
              <a:cs typeface="Helvetica" panose="020B0604020202020204" pitchFamily="34" charset="0"/>
            </a:rPr>
            <a:t>decreases</a:t>
          </a:r>
          <a:r>
            <a:rPr lang="en-US" sz="2400" kern="1200" smtClean="0">
              <a:latin typeface="Helvetica" panose="020B0604020202020204" pitchFamily="34" charset="0"/>
              <a:cs typeface="Helvetica" panose="020B0604020202020204" pitchFamily="34" charset="0"/>
            </a:rPr>
            <a:t> with age</a:t>
          </a:r>
          <a:endParaRPr lang="en-US" sz="2400" kern="1200" dirty="0">
            <a:latin typeface="Helvetica" panose="020B0604020202020204" pitchFamily="34" charset="0"/>
            <a:cs typeface="Helvetica" panose="020B0604020202020204" pitchFamily="34" charset="0"/>
          </a:endParaRPr>
        </a:p>
      </dsp:txBody>
      <dsp:txXfrm>
        <a:off x="55850" y="811297"/>
        <a:ext cx="2674971" cy="1795149"/>
      </dsp:txXfrm>
    </dsp:sp>
    <dsp:sp modelId="{D6592B8F-486B-427C-90BF-B444B2B25A96}">
      <dsp:nvSpPr>
        <dsp:cNvPr id="0" name=""/>
        <dsp:cNvSpPr/>
      </dsp:nvSpPr>
      <dsp:spPr>
        <a:xfrm rot="5400000">
          <a:off x="1260256" y="2867496"/>
          <a:ext cx="266157" cy="121916"/>
        </a:xfrm>
        <a:prstGeom prst="rightArrow">
          <a:avLst>
            <a:gd name="adj1" fmla="val 667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B2EA8D57-5D1F-4F5D-9069-814EBD256572}">
      <dsp:nvSpPr>
        <dsp:cNvPr id="0" name=""/>
        <dsp:cNvSpPr/>
      </dsp:nvSpPr>
      <dsp:spPr>
        <a:xfrm>
          <a:off x="0" y="3194612"/>
          <a:ext cx="2786671" cy="696667"/>
        </a:xfrm>
        <a:prstGeom prst="roundRect">
          <a:avLst>
            <a:gd name="adj" fmla="val 10000"/>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7940" tIns="27940" rIns="27940" bIns="27940" numCol="1" spcCol="1270" anchor="ctr" anchorCtr="0">
          <a:noAutofit/>
        </a:bodyPr>
        <a:lstStyle/>
        <a:p>
          <a:pPr lvl="0" algn="ctr" defTabSz="977900">
            <a:lnSpc>
              <a:spcPct val="90000"/>
            </a:lnSpc>
            <a:spcBef>
              <a:spcPct val="0"/>
            </a:spcBef>
            <a:spcAft>
              <a:spcPct val="35000"/>
            </a:spcAft>
          </a:pPr>
          <a:r>
            <a:rPr lang="en-US" sz="2200" kern="1200" smtClean="0">
              <a:latin typeface="Helvetica" panose="020B0604020202020204" pitchFamily="34" charset="0"/>
              <a:cs typeface="Helvetica" panose="020B0604020202020204" pitchFamily="34" charset="0"/>
            </a:rPr>
            <a:t>Postural Control</a:t>
          </a:r>
          <a:endParaRPr lang="en-US" sz="2200" kern="1200" dirty="0">
            <a:latin typeface="Helvetica" panose="020B0604020202020204" pitchFamily="34" charset="0"/>
            <a:cs typeface="Helvetica" panose="020B0604020202020204" pitchFamily="34" charset="0"/>
          </a:endParaRPr>
        </a:p>
      </dsp:txBody>
      <dsp:txXfrm>
        <a:off x="20405" y="3215017"/>
        <a:ext cx="2745861" cy="655857"/>
      </dsp:txXfrm>
    </dsp:sp>
    <dsp:sp modelId="{2523263F-E3FA-43FB-B8D9-69157507FC50}">
      <dsp:nvSpPr>
        <dsp:cNvPr id="0" name=""/>
        <dsp:cNvSpPr/>
      </dsp:nvSpPr>
      <dsp:spPr>
        <a:xfrm rot="5400000">
          <a:off x="1230948" y="4053668"/>
          <a:ext cx="324774" cy="121916"/>
        </a:xfrm>
        <a:prstGeom prst="rightArrow">
          <a:avLst>
            <a:gd name="adj1" fmla="val 667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218AFA77-5EAB-49A0-AC97-8BFE2A8E87A7}">
      <dsp:nvSpPr>
        <dsp:cNvPr id="0" name=""/>
        <dsp:cNvSpPr/>
      </dsp:nvSpPr>
      <dsp:spPr>
        <a:xfrm>
          <a:off x="0" y="4337972"/>
          <a:ext cx="2786671" cy="696667"/>
        </a:xfrm>
        <a:prstGeom prst="roundRect">
          <a:avLst>
            <a:gd name="adj" fmla="val 10000"/>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7940" tIns="27940" rIns="27940" bIns="27940" numCol="1" spcCol="1270" anchor="ctr" anchorCtr="0">
          <a:noAutofit/>
        </a:bodyPr>
        <a:lstStyle/>
        <a:p>
          <a:pPr lvl="0" algn="ctr" defTabSz="977900">
            <a:lnSpc>
              <a:spcPct val="90000"/>
            </a:lnSpc>
            <a:spcBef>
              <a:spcPct val="0"/>
            </a:spcBef>
            <a:spcAft>
              <a:spcPct val="35000"/>
            </a:spcAft>
          </a:pPr>
          <a:r>
            <a:rPr lang="en-US" sz="2200" kern="1200" smtClean="0">
              <a:latin typeface="Helvetica" panose="020B0604020202020204" pitchFamily="34" charset="0"/>
              <a:cs typeface="Helvetica" panose="020B0604020202020204" pitchFamily="34" charset="0"/>
            </a:rPr>
            <a:t>CoP Magnitude decrease</a:t>
          </a:r>
          <a:endParaRPr lang="en-US" sz="2200" kern="1200" dirty="0">
            <a:latin typeface="Helvetica" panose="020B0604020202020204" pitchFamily="34" charset="0"/>
            <a:cs typeface="Helvetica" panose="020B0604020202020204" pitchFamily="34" charset="0"/>
          </a:endParaRPr>
        </a:p>
      </dsp:txBody>
      <dsp:txXfrm>
        <a:off x="20405" y="4358377"/>
        <a:ext cx="2745861" cy="655857"/>
      </dsp:txXfrm>
    </dsp:sp>
    <dsp:sp modelId="{C792CE1D-91F6-40A8-A60B-4540F5027E99}">
      <dsp:nvSpPr>
        <dsp:cNvPr id="0" name=""/>
        <dsp:cNvSpPr/>
      </dsp:nvSpPr>
      <dsp:spPr>
        <a:xfrm>
          <a:off x="3199982" y="755447"/>
          <a:ext cx="2786671" cy="1916247"/>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en-US" sz="2400" i="1" kern="1200" smtClean="0">
              <a:latin typeface="Helvetica" panose="020B0604020202020204" pitchFamily="34" charset="0"/>
              <a:cs typeface="Helvetica" panose="020B0604020202020204" pitchFamily="34" charset="0"/>
            </a:rPr>
            <a:t>Increase</a:t>
          </a:r>
          <a:r>
            <a:rPr lang="en-US" sz="2400" kern="1200" smtClean="0">
              <a:latin typeface="Helvetica" panose="020B0604020202020204" pitchFamily="34" charset="0"/>
              <a:cs typeface="Helvetica" panose="020B0604020202020204" pitchFamily="34" charset="0"/>
            </a:rPr>
            <a:t> in complex behavior with addition of toy</a:t>
          </a:r>
          <a:endParaRPr lang="en-US" sz="2400" kern="1200" dirty="0">
            <a:latin typeface="Helvetica" panose="020B0604020202020204" pitchFamily="34" charset="0"/>
            <a:cs typeface="Helvetica" panose="020B0604020202020204" pitchFamily="34" charset="0"/>
          </a:endParaRPr>
        </a:p>
      </dsp:txBody>
      <dsp:txXfrm>
        <a:off x="3256107" y="811572"/>
        <a:ext cx="2674421" cy="1803997"/>
      </dsp:txXfrm>
    </dsp:sp>
    <dsp:sp modelId="{A65BC7CB-C01B-4246-9CBF-3124755E7962}">
      <dsp:nvSpPr>
        <dsp:cNvPr id="0" name=""/>
        <dsp:cNvSpPr/>
      </dsp:nvSpPr>
      <dsp:spPr>
        <a:xfrm rot="5400000">
          <a:off x="4462588" y="2872196"/>
          <a:ext cx="261459" cy="121916"/>
        </a:xfrm>
        <a:prstGeom prst="rightArrow">
          <a:avLst>
            <a:gd name="adj1" fmla="val 667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FC8A1B4C-5D96-47E7-AA50-4285EC0F72A4}">
      <dsp:nvSpPr>
        <dsp:cNvPr id="0" name=""/>
        <dsp:cNvSpPr/>
      </dsp:nvSpPr>
      <dsp:spPr>
        <a:xfrm>
          <a:off x="3199982" y="3194613"/>
          <a:ext cx="2786671" cy="696667"/>
        </a:xfrm>
        <a:prstGeom prst="roundRect">
          <a:avLst>
            <a:gd name="adj" fmla="val 10000"/>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7940" tIns="27940" rIns="27940" bIns="27940" numCol="1" spcCol="1270" anchor="ctr" anchorCtr="0">
          <a:noAutofit/>
        </a:bodyPr>
        <a:lstStyle/>
        <a:p>
          <a:pPr lvl="0" algn="ctr" defTabSz="977900">
            <a:lnSpc>
              <a:spcPct val="90000"/>
            </a:lnSpc>
            <a:spcBef>
              <a:spcPct val="0"/>
            </a:spcBef>
            <a:spcAft>
              <a:spcPct val="35000"/>
            </a:spcAft>
          </a:pPr>
          <a:r>
            <a:rPr lang="en-US" sz="2200" kern="1200" smtClean="0">
              <a:latin typeface="Helvetica" panose="020B0604020202020204" pitchFamily="34" charset="0"/>
              <a:cs typeface="Helvetica" panose="020B0604020202020204" pitchFamily="34" charset="0"/>
            </a:rPr>
            <a:t>Exploratory Movement</a:t>
          </a:r>
          <a:endParaRPr lang="en-US" sz="2200" kern="1200" dirty="0">
            <a:latin typeface="Helvetica" panose="020B0604020202020204" pitchFamily="34" charset="0"/>
            <a:cs typeface="Helvetica" panose="020B0604020202020204" pitchFamily="34" charset="0"/>
          </a:endParaRPr>
        </a:p>
      </dsp:txBody>
      <dsp:txXfrm>
        <a:off x="3220387" y="3215018"/>
        <a:ext cx="2745861" cy="655857"/>
      </dsp:txXfrm>
    </dsp:sp>
    <dsp:sp modelId="{807D7B6A-5535-4B77-B449-8AEF0FB2E485}">
      <dsp:nvSpPr>
        <dsp:cNvPr id="0" name=""/>
        <dsp:cNvSpPr/>
      </dsp:nvSpPr>
      <dsp:spPr>
        <a:xfrm rot="5400000">
          <a:off x="4430930" y="4053668"/>
          <a:ext cx="324774" cy="121916"/>
        </a:xfrm>
        <a:prstGeom prst="rightArrow">
          <a:avLst>
            <a:gd name="adj1" fmla="val 667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2A5290C-C8DD-4AA2-8DD2-63FA4B046536}">
      <dsp:nvSpPr>
        <dsp:cNvPr id="0" name=""/>
        <dsp:cNvSpPr/>
      </dsp:nvSpPr>
      <dsp:spPr>
        <a:xfrm>
          <a:off x="3199982" y="4337972"/>
          <a:ext cx="2786671" cy="696667"/>
        </a:xfrm>
        <a:prstGeom prst="roundRect">
          <a:avLst>
            <a:gd name="adj" fmla="val 10000"/>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7940" tIns="27940" rIns="27940" bIns="27940" numCol="1" spcCol="1270" anchor="ctr" anchorCtr="0">
          <a:noAutofit/>
        </a:bodyPr>
        <a:lstStyle/>
        <a:p>
          <a:pPr lvl="0" algn="ctr" defTabSz="977900">
            <a:lnSpc>
              <a:spcPct val="90000"/>
            </a:lnSpc>
            <a:spcBef>
              <a:spcPct val="0"/>
            </a:spcBef>
            <a:spcAft>
              <a:spcPct val="35000"/>
            </a:spcAft>
          </a:pPr>
          <a:r>
            <a:rPr lang="en-US" sz="2200" kern="1200" smtClean="0">
              <a:latin typeface="Helvetica" panose="020B0604020202020204" pitchFamily="34" charset="0"/>
              <a:cs typeface="Helvetica" panose="020B0604020202020204" pitchFamily="34" charset="0"/>
            </a:rPr>
            <a:t>ApEn increase</a:t>
          </a:r>
          <a:endParaRPr lang="en-US" sz="2200" kern="1200" dirty="0">
            <a:latin typeface="Helvetica" panose="020B0604020202020204" pitchFamily="34" charset="0"/>
            <a:cs typeface="Helvetica" panose="020B0604020202020204" pitchFamily="34" charset="0"/>
          </a:endParaRPr>
        </a:p>
      </dsp:txBody>
      <dsp:txXfrm>
        <a:off x="3220387" y="4358377"/>
        <a:ext cx="2745861" cy="655857"/>
      </dsp:txXfrm>
    </dsp:sp>
    <dsp:sp modelId="{6B1C22BA-7770-4F86-9C24-457AAE285B4E}">
      <dsp:nvSpPr>
        <dsp:cNvPr id="0" name=""/>
        <dsp:cNvSpPr/>
      </dsp:nvSpPr>
      <dsp:spPr>
        <a:xfrm>
          <a:off x="6357328" y="755447"/>
          <a:ext cx="2786671" cy="1906849"/>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en-US" sz="2400" kern="1200" smtClean="0">
              <a:latin typeface="Helvetica" panose="020B0604020202020204" pitchFamily="34" charset="0"/>
              <a:cs typeface="Helvetica" panose="020B0604020202020204" pitchFamily="34" charset="0"/>
            </a:rPr>
            <a:t>Preterm infants exhibit </a:t>
          </a:r>
          <a:r>
            <a:rPr lang="en-US" sz="2400" i="1" kern="1200" smtClean="0">
              <a:latin typeface="Helvetica" panose="020B0604020202020204" pitchFamily="34" charset="0"/>
              <a:cs typeface="Helvetica" panose="020B0604020202020204" pitchFamily="34" charset="0"/>
            </a:rPr>
            <a:t>more predictable </a:t>
          </a:r>
          <a:r>
            <a:rPr lang="en-US" sz="2400" kern="1200" smtClean="0">
              <a:latin typeface="Helvetica" panose="020B0604020202020204" pitchFamily="34" charset="0"/>
              <a:cs typeface="Helvetica" panose="020B0604020202020204" pitchFamily="34" charset="0"/>
            </a:rPr>
            <a:t>movements</a:t>
          </a:r>
          <a:endParaRPr lang="en-US" sz="2400" kern="1200" dirty="0">
            <a:latin typeface="Helvetica" panose="020B0604020202020204" pitchFamily="34" charset="0"/>
            <a:cs typeface="Helvetica" panose="020B0604020202020204" pitchFamily="34" charset="0"/>
          </a:endParaRPr>
        </a:p>
      </dsp:txBody>
      <dsp:txXfrm>
        <a:off x="6413178" y="811297"/>
        <a:ext cx="2674971" cy="1795149"/>
      </dsp:txXfrm>
    </dsp:sp>
    <dsp:sp modelId="{E0FAD3DE-92CD-4CB7-8886-9B2E1BF41FD9}">
      <dsp:nvSpPr>
        <dsp:cNvPr id="0" name=""/>
        <dsp:cNvSpPr/>
      </dsp:nvSpPr>
      <dsp:spPr>
        <a:xfrm rot="5400000">
          <a:off x="7617585" y="2867496"/>
          <a:ext cx="266157" cy="121916"/>
        </a:xfrm>
        <a:prstGeom prst="rightArrow">
          <a:avLst>
            <a:gd name="adj1" fmla="val 667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FDD1A957-9875-4BE6-92ED-235AEF66F0D8}">
      <dsp:nvSpPr>
        <dsp:cNvPr id="0" name=""/>
        <dsp:cNvSpPr/>
      </dsp:nvSpPr>
      <dsp:spPr>
        <a:xfrm>
          <a:off x="6357328" y="3194612"/>
          <a:ext cx="2786671" cy="696667"/>
        </a:xfrm>
        <a:prstGeom prst="roundRect">
          <a:avLst>
            <a:gd name="adj" fmla="val 10000"/>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7940" tIns="27940" rIns="27940" bIns="27940" numCol="1" spcCol="1270" anchor="ctr" anchorCtr="0">
          <a:noAutofit/>
        </a:bodyPr>
        <a:lstStyle/>
        <a:p>
          <a:pPr lvl="0" algn="ctr" defTabSz="977900">
            <a:lnSpc>
              <a:spcPct val="90000"/>
            </a:lnSpc>
            <a:spcBef>
              <a:spcPct val="0"/>
            </a:spcBef>
            <a:spcAft>
              <a:spcPct val="35000"/>
            </a:spcAft>
          </a:pPr>
          <a:r>
            <a:rPr lang="en-US" sz="2200" kern="1200" smtClean="0">
              <a:latin typeface="Helvetica" panose="020B0604020202020204" pitchFamily="34" charset="0"/>
              <a:cs typeface="Helvetica" panose="020B0604020202020204" pitchFamily="34" charset="0"/>
            </a:rPr>
            <a:t>Postural Control</a:t>
          </a:r>
          <a:endParaRPr lang="en-US" sz="2200" kern="1200" dirty="0">
            <a:latin typeface="Helvetica" panose="020B0604020202020204" pitchFamily="34" charset="0"/>
            <a:cs typeface="Helvetica" panose="020B0604020202020204" pitchFamily="34" charset="0"/>
          </a:endParaRPr>
        </a:p>
      </dsp:txBody>
      <dsp:txXfrm>
        <a:off x="6377733" y="3215017"/>
        <a:ext cx="2745861" cy="655857"/>
      </dsp:txXfrm>
    </dsp:sp>
    <dsp:sp modelId="{64F07BBF-B677-4E3B-A4B2-D52C87AF9066}">
      <dsp:nvSpPr>
        <dsp:cNvPr id="0" name=""/>
        <dsp:cNvSpPr/>
      </dsp:nvSpPr>
      <dsp:spPr>
        <a:xfrm rot="5400000">
          <a:off x="7588277" y="4053668"/>
          <a:ext cx="324774" cy="121916"/>
        </a:xfrm>
        <a:prstGeom prst="rightArrow">
          <a:avLst>
            <a:gd name="adj1" fmla="val 667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24C4251-4794-469C-85DB-9A68AE9F6F75}">
      <dsp:nvSpPr>
        <dsp:cNvPr id="0" name=""/>
        <dsp:cNvSpPr/>
      </dsp:nvSpPr>
      <dsp:spPr>
        <a:xfrm>
          <a:off x="6357328" y="4337972"/>
          <a:ext cx="2786671" cy="696667"/>
        </a:xfrm>
        <a:prstGeom prst="roundRect">
          <a:avLst>
            <a:gd name="adj" fmla="val 10000"/>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7940" tIns="27940" rIns="27940" bIns="27940" numCol="1" spcCol="1270" anchor="ctr" anchorCtr="0">
          <a:noAutofit/>
        </a:bodyPr>
        <a:lstStyle/>
        <a:p>
          <a:pPr lvl="0" algn="ctr" defTabSz="977900">
            <a:lnSpc>
              <a:spcPct val="90000"/>
            </a:lnSpc>
            <a:spcBef>
              <a:spcPct val="0"/>
            </a:spcBef>
            <a:spcAft>
              <a:spcPct val="35000"/>
            </a:spcAft>
          </a:pPr>
          <a:r>
            <a:rPr lang="en-US" sz="2200" kern="1200" smtClean="0">
              <a:latin typeface="Helvetica" panose="020B0604020202020204" pitchFamily="34" charset="0"/>
              <a:cs typeface="Helvetica" panose="020B0604020202020204" pitchFamily="34" charset="0"/>
            </a:rPr>
            <a:t>ApEn decrease</a:t>
          </a:r>
          <a:endParaRPr lang="en-US" sz="2200" kern="1200" dirty="0">
            <a:latin typeface="Helvetica" panose="020B0604020202020204" pitchFamily="34" charset="0"/>
            <a:cs typeface="Helvetica" panose="020B0604020202020204" pitchFamily="34" charset="0"/>
          </a:endParaRPr>
        </a:p>
      </dsp:txBody>
      <dsp:txXfrm>
        <a:off x="6377733" y="4358377"/>
        <a:ext cx="2745861" cy="65585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89EB7AE-CC80-43E1-8009-3CFBF44DCAD4}">
      <dsp:nvSpPr>
        <dsp:cNvPr id="0" name=""/>
        <dsp:cNvSpPr/>
      </dsp:nvSpPr>
      <dsp:spPr>
        <a:xfrm>
          <a:off x="4" y="0"/>
          <a:ext cx="9143995" cy="2097206"/>
        </a:xfrm>
        <a:prstGeom prst="rightArrow">
          <a:avLst/>
        </a:prstGeom>
        <a:solidFill>
          <a:schemeClr val="accent1">
            <a:tint val="40000"/>
            <a:hueOff val="0"/>
            <a:satOff val="0"/>
            <a:lumOff val="0"/>
            <a:alphaOff val="0"/>
          </a:schemeClr>
        </a:solidFill>
        <a:ln>
          <a:noFill/>
        </a:ln>
        <a:effectLst/>
        <a:scene3d>
          <a:camera prst="orthographicFront"/>
          <a:lightRig rig="chilly" dir="t"/>
        </a:scene3d>
        <a:sp3d z="-12700" extrusionH="1700" prstMaterial="translucentPowder">
          <a:bevelT w="25400" h="6350" prst="softRound"/>
          <a:bevelB w="0" h="0" prst="convex"/>
        </a:sp3d>
      </dsp:spPr>
      <dsp:style>
        <a:lnRef idx="0">
          <a:scrgbClr r="0" g="0" b="0"/>
        </a:lnRef>
        <a:fillRef idx="1">
          <a:scrgbClr r="0" g="0" b="0"/>
        </a:fillRef>
        <a:effectRef idx="0">
          <a:scrgbClr r="0" g="0" b="0"/>
        </a:effectRef>
        <a:fontRef idx="minor"/>
      </dsp:style>
    </dsp:sp>
    <dsp:sp modelId="{37AC61B1-4611-44CE-9214-C5EAC9E2EC95}">
      <dsp:nvSpPr>
        <dsp:cNvPr id="0" name=""/>
        <dsp:cNvSpPr/>
      </dsp:nvSpPr>
      <dsp:spPr>
        <a:xfrm>
          <a:off x="0" y="629161"/>
          <a:ext cx="2743200" cy="838882"/>
        </a:xfrm>
        <a:prstGeom prst="roundRect">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kern="1200" dirty="0" err="1" smtClean="0"/>
            <a:t>Fullterm</a:t>
          </a:r>
          <a:r>
            <a:rPr lang="en-US" sz="2400" kern="1200" dirty="0" smtClean="0"/>
            <a:t> &gt;6mo</a:t>
          </a:r>
          <a:endParaRPr lang="en-US" sz="2400" kern="1200" dirty="0"/>
        </a:p>
      </dsp:txBody>
      <dsp:txXfrm>
        <a:off x="40951" y="670112"/>
        <a:ext cx="2661298" cy="756980"/>
      </dsp:txXfrm>
    </dsp:sp>
    <dsp:sp modelId="{E8B8A46C-8AB3-4FFE-A7B2-3BE596717C3E}">
      <dsp:nvSpPr>
        <dsp:cNvPr id="0" name=""/>
        <dsp:cNvSpPr/>
      </dsp:nvSpPr>
      <dsp:spPr>
        <a:xfrm>
          <a:off x="3200400" y="629161"/>
          <a:ext cx="2743200" cy="838882"/>
        </a:xfrm>
        <a:prstGeom prst="roundRect">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kern="1200" dirty="0" err="1" smtClean="0"/>
            <a:t>Fullterm</a:t>
          </a:r>
          <a:r>
            <a:rPr lang="en-US" sz="2400" kern="1200" dirty="0" smtClean="0"/>
            <a:t> &lt;6mo</a:t>
          </a:r>
          <a:endParaRPr lang="en-US" sz="2400" kern="1200" dirty="0"/>
        </a:p>
      </dsp:txBody>
      <dsp:txXfrm>
        <a:off x="3241351" y="670112"/>
        <a:ext cx="2661298" cy="756980"/>
      </dsp:txXfrm>
    </dsp:sp>
    <dsp:sp modelId="{497B1136-FD4E-4279-BF80-9C76269FD6C9}">
      <dsp:nvSpPr>
        <dsp:cNvPr id="0" name=""/>
        <dsp:cNvSpPr/>
      </dsp:nvSpPr>
      <dsp:spPr>
        <a:xfrm>
          <a:off x="6400800" y="629161"/>
          <a:ext cx="2743200" cy="838882"/>
        </a:xfrm>
        <a:prstGeom prst="roundRect">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kern="1200" dirty="0" smtClean="0"/>
            <a:t>Preterm</a:t>
          </a:r>
          <a:endParaRPr lang="en-US" sz="2400" kern="1200" dirty="0"/>
        </a:p>
      </dsp:txBody>
      <dsp:txXfrm>
        <a:off x="6441751" y="670112"/>
        <a:ext cx="2661298" cy="75698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89EB7AE-CC80-43E1-8009-3CFBF44DCAD4}">
      <dsp:nvSpPr>
        <dsp:cNvPr id="0" name=""/>
        <dsp:cNvSpPr/>
      </dsp:nvSpPr>
      <dsp:spPr>
        <a:xfrm>
          <a:off x="685799" y="0"/>
          <a:ext cx="7772400" cy="2097206"/>
        </a:xfrm>
        <a:prstGeom prst="rightArrow">
          <a:avLst/>
        </a:prstGeom>
        <a:solidFill>
          <a:schemeClr val="dk2">
            <a:tint val="40000"/>
            <a:hueOff val="0"/>
            <a:satOff val="0"/>
            <a:lumOff val="0"/>
            <a:alphaOff val="0"/>
          </a:schemeClr>
        </a:solidFill>
        <a:ln>
          <a:noFill/>
        </a:ln>
        <a:effectLst/>
        <a:scene3d>
          <a:camera prst="orthographicFront"/>
          <a:lightRig rig="chilly" dir="t"/>
        </a:scene3d>
        <a:sp3d z="-12700" extrusionH="1700" prstMaterial="translucentPowder">
          <a:bevelT w="25400" h="6350" prst="softRound"/>
          <a:bevelB w="0" h="0" prst="convex"/>
        </a:sp3d>
      </dsp:spPr>
      <dsp:style>
        <a:lnRef idx="0">
          <a:scrgbClr r="0" g="0" b="0"/>
        </a:lnRef>
        <a:fillRef idx="1">
          <a:scrgbClr r="0" g="0" b="0"/>
        </a:fillRef>
        <a:effectRef idx="0">
          <a:scrgbClr r="0" g="0" b="0"/>
        </a:effectRef>
        <a:fontRef idx="minor"/>
      </dsp:style>
    </dsp:sp>
    <dsp:sp modelId="{37AC61B1-4611-44CE-9214-C5EAC9E2EC95}">
      <dsp:nvSpPr>
        <dsp:cNvPr id="0" name=""/>
        <dsp:cNvSpPr/>
      </dsp:nvSpPr>
      <dsp:spPr>
        <a:xfrm>
          <a:off x="0" y="629161"/>
          <a:ext cx="2743200" cy="838882"/>
        </a:xfrm>
        <a:prstGeom prst="roundRect">
          <a:avLst/>
        </a:prstGeom>
        <a:solidFill>
          <a:schemeClr val="dk2">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kern="1200" dirty="0" smtClean="0"/>
            <a:t>Preterm</a:t>
          </a:r>
          <a:endParaRPr lang="en-US" sz="2400" kern="1200" dirty="0"/>
        </a:p>
      </dsp:txBody>
      <dsp:txXfrm>
        <a:off x="40951" y="670112"/>
        <a:ext cx="2661298" cy="756980"/>
      </dsp:txXfrm>
    </dsp:sp>
    <dsp:sp modelId="{E8B8A46C-8AB3-4FFE-A7B2-3BE596717C3E}">
      <dsp:nvSpPr>
        <dsp:cNvPr id="0" name=""/>
        <dsp:cNvSpPr/>
      </dsp:nvSpPr>
      <dsp:spPr>
        <a:xfrm>
          <a:off x="3200400" y="629161"/>
          <a:ext cx="2743200" cy="838882"/>
        </a:xfrm>
        <a:prstGeom prst="roundRect">
          <a:avLst/>
        </a:prstGeom>
        <a:solidFill>
          <a:schemeClr val="dk2">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kern="1200" dirty="0" err="1" smtClean="0"/>
            <a:t>Fullterm</a:t>
          </a:r>
          <a:r>
            <a:rPr lang="en-US" sz="2400" kern="1200" dirty="0" smtClean="0"/>
            <a:t> &lt;6mo</a:t>
          </a:r>
          <a:endParaRPr lang="en-US" sz="2400" kern="1200" dirty="0"/>
        </a:p>
      </dsp:txBody>
      <dsp:txXfrm>
        <a:off x="3241351" y="670112"/>
        <a:ext cx="2661298" cy="756980"/>
      </dsp:txXfrm>
    </dsp:sp>
    <dsp:sp modelId="{497B1136-FD4E-4279-BF80-9C76269FD6C9}">
      <dsp:nvSpPr>
        <dsp:cNvPr id="0" name=""/>
        <dsp:cNvSpPr/>
      </dsp:nvSpPr>
      <dsp:spPr>
        <a:xfrm>
          <a:off x="6400800" y="629161"/>
          <a:ext cx="2743200" cy="838882"/>
        </a:xfrm>
        <a:prstGeom prst="roundRect">
          <a:avLst/>
        </a:prstGeom>
        <a:solidFill>
          <a:schemeClr val="dk2">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kern="1200" dirty="0" err="1" smtClean="0"/>
            <a:t>Fullterm</a:t>
          </a:r>
          <a:r>
            <a:rPr lang="en-US" sz="2400" kern="1200" dirty="0" smtClean="0"/>
            <a:t> &gt;6mo</a:t>
          </a:r>
          <a:endParaRPr lang="en-US" sz="2400" kern="1200" dirty="0"/>
        </a:p>
      </dsp:txBody>
      <dsp:txXfrm>
        <a:off x="6441751" y="670112"/>
        <a:ext cx="2661298" cy="75698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89EB7AE-CC80-43E1-8009-3CFBF44DCAD4}">
      <dsp:nvSpPr>
        <dsp:cNvPr id="0" name=""/>
        <dsp:cNvSpPr/>
      </dsp:nvSpPr>
      <dsp:spPr>
        <a:xfrm>
          <a:off x="0" y="0"/>
          <a:ext cx="8991595" cy="2097206"/>
        </a:xfrm>
        <a:prstGeom prst="rightArrow">
          <a:avLst/>
        </a:prstGeom>
        <a:solidFill>
          <a:schemeClr val="dk2">
            <a:tint val="40000"/>
            <a:hueOff val="0"/>
            <a:satOff val="0"/>
            <a:lumOff val="0"/>
            <a:alphaOff val="0"/>
          </a:schemeClr>
        </a:solidFill>
        <a:ln w="6350" cap="flat" cmpd="sng" algn="ctr">
          <a:solidFill>
            <a:schemeClr val="dk2">
              <a:hueOff val="0"/>
              <a:satOff val="0"/>
              <a:lumOff val="0"/>
              <a:alphaOff val="0"/>
            </a:schemeClr>
          </a:solidFill>
          <a:prstDash val="solid"/>
          <a:miter lim="800000"/>
        </a:ln>
        <a:effectLst/>
        <a:scene3d>
          <a:camera prst="orthographicFront">
            <a:rot lat="0" lon="0" rev="0"/>
          </a:camera>
          <a:lightRig rig="contrasting" dir="t">
            <a:rot lat="0" lon="0" rev="1200000"/>
          </a:lightRig>
        </a:scene3d>
        <a:sp3d z="-300000" prstMaterial="plastic"/>
      </dsp:spPr>
      <dsp:style>
        <a:lnRef idx="1">
          <a:scrgbClr r="0" g="0" b="0"/>
        </a:lnRef>
        <a:fillRef idx="1">
          <a:scrgbClr r="0" g="0" b="0"/>
        </a:fillRef>
        <a:effectRef idx="0">
          <a:scrgbClr r="0" g="0" b="0"/>
        </a:effectRef>
        <a:fontRef idx="minor"/>
      </dsp:style>
    </dsp:sp>
    <dsp:sp modelId="{37AC61B1-4611-44CE-9214-C5EAC9E2EC95}">
      <dsp:nvSpPr>
        <dsp:cNvPr id="0" name=""/>
        <dsp:cNvSpPr/>
      </dsp:nvSpPr>
      <dsp:spPr>
        <a:xfrm>
          <a:off x="0" y="629161"/>
          <a:ext cx="2697480" cy="838882"/>
        </a:xfrm>
        <a:prstGeom prst="roundRect">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kern="1200" dirty="0" err="1" smtClean="0"/>
            <a:t>Fullterm</a:t>
          </a:r>
          <a:r>
            <a:rPr lang="en-US" sz="2400" kern="1200" dirty="0" smtClean="0"/>
            <a:t> &lt;6mo</a:t>
          </a:r>
          <a:endParaRPr lang="en-US" sz="2400" kern="1200" dirty="0"/>
        </a:p>
      </dsp:txBody>
      <dsp:txXfrm>
        <a:off x="40951" y="670112"/>
        <a:ext cx="2615578" cy="756980"/>
      </dsp:txXfrm>
    </dsp:sp>
    <dsp:sp modelId="{E8B8A46C-8AB3-4FFE-A7B2-3BE596717C3E}">
      <dsp:nvSpPr>
        <dsp:cNvPr id="0" name=""/>
        <dsp:cNvSpPr/>
      </dsp:nvSpPr>
      <dsp:spPr>
        <a:xfrm>
          <a:off x="3147060" y="629161"/>
          <a:ext cx="2697480" cy="838882"/>
        </a:xfrm>
        <a:prstGeom prst="roundRect">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kern="1200" dirty="0" err="1" smtClean="0"/>
            <a:t>Fullterm</a:t>
          </a:r>
          <a:r>
            <a:rPr lang="en-US" sz="2400" kern="1200" dirty="0" smtClean="0"/>
            <a:t> &gt;6mo</a:t>
          </a:r>
          <a:endParaRPr lang="en-US" sz="2400" kern="1200" dirty="0"/>
        </a:p>
      </dsp:txBody>
      <dsp:txXfrm>
        <a:off x="3188011" y="670112"/>
        <a:ext cx="2615578" cy="756980"/>
      </dsp:txXfrm>
    </dsp:sp>
    <dsp:sp modelId="{497B1136-FD4E-4279-BF80-9C76269FD6C9}">
      <dsp:nvSpPr>
        <dsp:cNvPr id="0" name=""/>
        <dsp:cNvSpPr/>
      </dsp:nvSpPr>
      <dsp:spPr>
        <a:xfrm>
          <a:off x="6294120" y="629161"/>
          <a:ext cx="2697480" cy="838882"/>
        </a:xfrm>
        <a:prstGeom prst="roundRect">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kern="1200" dirty="0" smtClean="0"/>
            <a:t>Preterm</a:t>
          </a:r>
          <a:endParaRPr lang="en-US" sz="2400" kern="1200" dirty="0"/>
        </a:p>
      </dsp:txBody>
      <dsp:txXfrm>
        <a:off x="6335071" y="670112"/>
        <a:ext cx="2615578" cy="75698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BDDEEC-784C-4B13-8006-BF92F00962CA}">
      <dsp:nvSpPr>
        <dsp:cNvPr id="0" name=""/>
        <dsp:cNvSpPr/>
      </dsp:nvSpPr>
      <dsp:spPr>
        <a:xfrm>
          <a:off x="1190" y="152697"/>
          <a:ext cx="2539007" cy="1523404"/>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en-US" sz="2300" kern="1200" smtClean="0">
              <a:latin typeface="Helvetica" panose="020B0604020202020204" pitchFamily="34" charset="0"/>
              <a:cs typeface="Helvetica" panose="020B0604020202020204" pitchFamily="34" charset="0"/>
            </a:rPr>
            <a:t>Range of movement </a:t>
          </a:r>
          <a:r>
            <a:rPr lang="en-US" sz="2300" i="1" kern="1200" smtClean="0">
              <a:latin typeface="Helvetica" panose="020B0604020202020204" pitchFamily="34" charset="0"/>
              <a:cs typeface="Helvetica" panose="020B0604020202020204" pitchFamily="34" charset="0"/>
            </a:rPr>
            <a:t>decreases</a:t>
          </a:r>
          <a:r>
            <a:rPr lang="en-US" sz="2300" kern="1200" smtClean="0">
              <a:latin typeface="Helvetica" panose="020B0604020202020204" pitchFamily="34" charset="0"/>
              <a:cs typeface="Helvetica" panose="020B0604020202020204" pitchFamily="34" charset="0"/>
            </a:rPr>
            <a:t> with age</a:t>
          </a:r>
          <a:endParaRPr lang="en-US" sz="2300" kern="1200" dirty="0"/>
        </a:p>
      </dsp:txBody>
      <dsp:txXfrm>
        <a:off x="45809" y="197316"/>
        <a:ext cx="2449769" cy="1434166"/>
      </dsp:txXfrm>
    </dsp:sp>
    <dsp:sp modelId="{808B891F-61EA-4A7B-9C7E-44782AB5D92A}">
      <dsp:nvSpPr>
        <dsp:cNvPr id="0" name=""/>
        <dsp:cNvSpPr/>
      </dsp:nvSpPr>
      <dsp:spPr>
        <a:xfrm>
          <a:off x="2794099" y="599563"/>
          <a:ext cx="538269" cy="629673"/>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44550">
            <a:lnSpc>
              <a:spcPct val="90000"/>
            </a:lnSpc>
            <a:spcBef>
              <a:spcPct val="0"/>
            </a:spcBef>
            <a:spcAft>
              <a:spcPct val="35000"/>
            </a:spcAft>
          </a:pPr>
          <a:endParaRPr lang="en-US" sz="1900" kern="1200"/>
        </a:p>
      </dsp:txBody>
      <dsp:txXfrm>
        <a:off x="2794099" y="725498"/>
        <a:ext cx="376788" cy="377803"/>
      </dsp:txXfrm>
    </dsp:sp>
    <dsp:sp modelId="{80178047-6928-46CB-9A56-3A1283D09FB1}">
      <dsp:nvSpPr>
        <dsp:cNvPr id="0" name=""/>
        <dsp:cNvSpPr/>
      </dsp:nvSpPr>
      <dsp:spPr>
        <a:xfrm>
          <a:off x="3555801" y="152697"/>
          <a:ext cx="2539007" cy="1523404"/>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en-US" sz="2300" kern="1200" dirty="0" smtClean="0"/>
            <a:t>Showcased in </a:t>
          </a:r>
          <a:r>
            <a:rPr lang="en-US" sz="2300" i="1" kern="1200" dirty="0" smtClean="0"/>
            <a:t>No Toy </a:t>
          </a:r>
          <a:r>
            <a:rPr lang="en-US" sz="2300" kern="1200" dirty="0" smtClean="0"/>
            <a:t>condition, not Toy condition</a:t>
          </a:r>
          <a:endParaRPr lang="en-US" sz="2300" kern="1200" dirty="0"/>
        </a:p>
      </dsp:txBody>
      <dsp:txXfrm>
        <a:off x="3600420" y="197316"/>
        <a:ext cx="2449769" cy="143416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EEAD079-CE64-4D81-B7E4-EF592C93BDB7}">
      <dsp:nvSpPr>
        <dsp:cNvPr id="0" name=""/>
        <dsp:cNvSpPr/>
      </dsp:nvSpPr>
      <dsp:spPr>
        <a:xfrm>
          <a:off x="1190" y="76497"/>
          <a:ext cx="2539007" cy="1523404"/>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en-US" sz="2300" i="1" kern="1200" smtClean="0">
              <a:latin typeface="Helvetica" panose="020B0604020202020204" pitchFamily="34" charset="0"/>
              <a:cs typeface="Helvetica" panose="020B0604020202020204" pitchFamily="34" charset="0"/>
            </a:rPr>
            <a:t>Increase</a:t>
          </a:r>
          <a:r>
            <a:rPr lang="en-US" sz="2300" kern="1200" smtClean="0">
              <a:latin typeface="Helvetica" panose="020B0604020202020204" pitchFamily="34" charset="0"/>
              <a:cs typeface="Helvetica" panose="020B0604020202020204" pitchFamily="34" charset="0"/>
            </a:rPr>
            <a:t> in complex behavior with addition of toy</a:t>
          </a:r>
          <a:endParaRPr lang="en-US" sz="2300" kern="1200" dirty="0"/>
        </a:p>
      </dsp:txBody>
      <dsp:txXfrm>
        <a:off x="45809" y="121116"/>
        <a:ext cx="2449769" cy="1434166"/>
      </dsp:txXfrm>
    </dsp:sp>
    <dsp:sp modelId="{C4846C0C-D107-4CBB-8268-605482AA8739}">
      <dsp:nvSpPr>
        <dsp:cNvPr id="0" name=""/>
        <dsp:cNvSpPr/>
      </dsp:nvSpPr>
      <dsp:spPr>
        <a:xfrm>
          <a:off x="2794099" y="523363"/>
          <a:ext cx="538269" cy="629673"/>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44550">
            <a:lnSpc>
              <a:spcPct val="90000"/>
            </a:lnSpc>
            <a:spcBef>
              <a:spcPct val="0"/>
            </a:spcBef>
            <a:spcAft>
              <a:spcPct val="35000"/>
            </a:spcAft>
          </a:pPr>
          <a:endParaRPr lang="en-US" sz="1900" kern="1200"/>
        </a:p>
      </dsp:txBody>
      <dsp:txXfrm>
        <a:off x="2794099" y="649298"/>
        <a:ext cx="376788" cy="377803"/>
      </dsp:txXfrm>
    </dsp:sp>
    <dsp:sp modelId="{359B14BF-5452-441A-8B7F-C2DB1BDE6DB1}">
      <dsp:nvSpPr>
        <dsp:cNvPr id="0" name=""/>
        <dsp:cNvSpPr/>
      </dsp:nvSpPr>
      <dsp:spPr>
        <a:xfrm>
          <a:off x="3555801" y="76497"/>
          <a:ext cx="2539007" cy="1523404"/>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en-US" sz="2300" kern="1200" dirty="0" smtClean="0"/>
            <a:t>Inconsistent across age groups</a:t>
          </a:r>
          <a:endParaRPr lang="en-US" sz="2300" kern="1200" dirty="0"/>
        </a:p>
      </dsp:txBody>
      <dsp:txXfrm>
        <a:off x="3600420" y="121116"/>
        <a:ext cx="2449769" cy="1434166"/>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AEEF8B-FFB0-47B9-B8AE-06B7389B0993}">
      <dsp:nvSpPr>
        <dsp:cNvPr id="0" name=""/>
        <dsp:cNvSpPr/>
      </dsp:nvSpPr>
      <dsp:spPr>
        <a:xfrm>
          <a:off x="1190" y="139997"/>
          <a:ext cx="2539007" cy="1523404"/>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en-US" sz="2300" kern="1200" smtClean="0">
              <a:latin typeface="Helvetica" panose="020B0604020202020204" pitchFamily="34" charset="0"/>
              <a:cs typeface="Helvetica" panose="020B0604020202020204" pitchFamily="34" charset="0"/>
            </a:rPr>
            <a:t>Preterm infants exhibit </a:t>
          </a:r>
          <a:r>
            <a:rPr lang="en-US" sz="2300" i="1" kern="1200" smtClean="0">
              <a:latin typeface="Helvetica" panose="020B0604020202020204" pitchFamily="34" charset="0"/>
              <a:cs typeface="Helvetica" panose="020B0604020202020204" pitchFamily="34" charset="0"/>
            </a:rPr>
            <a:t>more predictable </a:t>
          </a:r>
          <a:r>
            <a:rPr lang="en-US" sz="2300" kern="1200" smtClean="0">
              <a:latin typeface="Helvetica" panose="020B0604020202020204" pitchFamily="34" charset="0"/>
              <a:cs typeface="Helvetica" panose="020B0604020202020204" pitchFamily="34" charset="0"/>
            </a:rPr>
            <a:t>movements</a:t>
          </a:r>
          <a:endParaRPr lang="en-US" sz="2300" kern="1200" dirty="0"/>
        </a:p>
      </dsp:txBody>
      <dsp:txXfrm>
        <a:off x="45809" y="184616"/>
        <a:ext cx="2449769" cy="1434166"/>
      </dsp:txXfrm>
    </dsp:sp>
    <dsp:sp modelId="{E630E4EA-07DF-42BC-B521-BE52263018B5}">
      <dsp:nvSpPr>
        <dsp:cNvPr id="0" name=""/>
        <dsp:cNvSpPr/>
      </dsp:nvSpPr>
      <dsp:spPr>
        <a:xfrm>
          <a:off x="2794099" y="586863"/>
          <a:ext cx="538269" cy="629673"/>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44550">
            <a:lnSpc>
              <a:spcPct val="90000"/>
            </a:lnSpc>
            <a:spcBef>
              <a:spcPct val="0"/>
            </a:spcBef>
            <a:spcAft>
              <a:spcPct val="35000"/>
            </a:spcAft>
          </a:pPr>
          <a:endParaRPr lang="en-US" sz="1900" kern="1200"/>
        </a:p>
      </dsp:txBody>
      <dsp:txXfrm>
        <a:off x="2794099" y="712798"/>
        <a:ext cx="376788" cy="377803"/>
      </dsp:txXfrm>
    </dsp:sp>
    <dsp:sp modelId="{372F929E-E727-4A4D-8091-7D456362A298}">
      <dsp:nvSpPr>
        <dsp:cNvPr id="0" name=""/>
        <dsp:cNvSpPr/>
      </dsp:nvSpPr>
      <dsp:spPr>
        <a:xfrm>
          <a:off x="3555801" y="139997"/>
          <a:ext cx="2539007" cy="1523404"/>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en-US" sz="2300" kern="1200" dirty="0" smtClean="0"/>
            <a:t>Preterm infants exhibited greatest complexity</a:t>
          </a:r>
          <a:endParaRPr lang="en-US" sz="2300" kern="1200" dirty="0"/>
        </a:p>
      </dsp:txBody>
      <dsp:txXfrm>
        <a:off x="3600420" y="184616"/>
        <a:ext cx="2449769" cy="1434166"/>
      </dsp:txXfrm>
    </dsp:sp>
  </dsp:spTree>
</dsp:drawing>
</file>

<file path=ppt/diagrams/layout1.xml><?xml version="1.0" encoding="utf-8"?>
<dgm:layoutDef xmlns:dgm="http://schemas.openxmlformats.org/drawingml/2006/diagram" xmlns:a="http://schemas.openxmlformats.org/drawingml/2006/main" uniqueId="urn:microsoft.com/office/officeart/2005/8/layout/lProcess1">
  <dgm:title val=""/>
  <dgm:desc val=""/>
  <dgm:catLst>
    <dgm:cat type="process" pri="1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0" destId="2" srcOrd="0" destOrd="0"/>
        <dgm:cxn modelId="6" srcId="1" destId="3" srcOrd="1" destOrd="0"/>
        <dgm:cxn modelId="23" srcId="2" destId="21" srcOrd="0" destOrd="0"/>
        <dgm:cxn modelId="24" srcId="2" destId="22" srcOrd="1" destOrd="0"/>
        <dgm:cxn modelId="33" srcId="1" destId="31" srcOrd="0" destOrd="0"/>
      </dgm:cxnLst>
      <dgm:bg/>
      <dgm:whole/>
    </dgm:dataModel>
  </dgm:sampData>
  <dgm:styleData>
    <dgm:dataModel>
      <dgm:ptLst>
        <dgm:pt modelId="0" type="doc"/>
        <dgm:pt modelId="1"/>
        <dgm:pt modelId="11"/>
        <dgm:pt modelId="2"/>
        <dgm:pt modelId="22"/>
      </dgm:ptLst>
      <dgm:cxnLst>
        <dgm:cxn modelId="3" srcId="0" destId="1" srcOrd="0" destOrd="0"/>
        <dgm:cxn modelId="4" srcId="0" destId="2" srcOrd="0" destOrd="0"/>
        <dgm:cxn modelId="5" srcId="1" destId="11" srcOrd="0" destOrd="0"/>
        <dgm:cxn modelId="6" srcId="2" destId="2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L"/>
          <dgm:param type="vertAlign" val="mid"/>
          <dgm:param type="nodeHorzAlign" val="l"/>
          <dgm:param type="nodeVertAlign" val="t"/>
          <dgm:param type="fallback" val="2D"/>
        </dgm:alg>
      </dgm:if>
      <dgm:else name="Name3">
        <dgm:alg type="lin">
          <dgm:param type="linDir" val="fromR"/>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h" for="des" forName="header" refType="h"/>
      <dgm:constr type="w" for="des" forName="header" refType="h" refFor="des" refForName="header" op="equ" fact="4"/>
      <dgm:constr type="h" for="des" forName="child" refType="h" refFor="des" refForName="header" op="equ"/>
      <dgm:constr type="w" for="des" forName="child" refType="w" refFor="des" refForName="header" op="equ"/>
      <dgm:constr type="w" for="ch" forName="hSp" refType="w" refFor="des" refForName="header" op="equ" fact="0.14"/>
      <dgm:constr type="h" for="des" forName="parTrans" refType="h" refFor="des" refForName="header" op="equ" fact="0.35"/>
      <dgm:constr type="h" for="des" forName="sibTrans" refType="h" refFor="des" refForName="parTrans" op="equ"/>
      <dgm:constr type="primFontSz" for="des" forName="child" op="equ" val="65"/>
      <dgm:constr type="primFontSz" for="des" forName="header" op="equ" val="65"/>
    </dgm:constrLst>
    <dgm:ruleLst/>
    <dgm:forEach name="Name4" axis="ch" ptType="node">
      <dgm:layoutNode name="vertFlow">
        <dgm:choose name="Name5">
          <dgm:if name="Name6" func="var" arg="dir" op="equ" val="norm">
            <dgm:alg type="lin">
              <dgm:param type="linDir" val="fromT"/>
              <dgm:param type="nodeHorzAlign" val="ctr"/>
              <dgm:param type="nodeVertAlign" val="t"/>
              <dgm:param type="fallback" val="2D"/>
            </dgm:alg>
          </dgm:if>
          <dgm:else name="Name7">
            <dgm:alg type="lin">
              <dgm:param type="linDir" val="fromT"/>
              <dgm:param type="nodeHorzAlign" val="ctr"/>
              <dgm:param type="nodeVertAlign" val="t"/>
              <dgm:param type="fallback" val="2D"/>
            </dgm:alg>
          </dgm:else>
        </dgm:choose>
        <dgm:shape xmlns:r="http://schemas.openxmlformats.org/officeDocument/2006/relationships" r:blip="">
          <dgm:adjLst/>
        </dgm:shape>
        <dgm:presOf/>
        <dgm:constrLst/>
        <dgm:ruleLst/>
        <dgm:layoutNode name="header" styleLbl="node1">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8" axis="ch" ptType="parTrans" cnt="1">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w" refType="h"/>
              <dgm:constr type="connDist"/>
              <dgm:constr type="wArH" refType="h" fact="0.25"/>
              <dgm:constr type="hArH" refType="wArH" fact="2"/>
              <dgm:constr type="stemThick" refType="hArH" fact="0.667"/>
              <dgm:constr type="begPad" refType="connDist" fact="0.25"/>
              <dgm:constr type="endPad" refType="connDist" fact="0.25"/>
            </dgm:constrLst>
            <dgm:ruleLst/>
          </dgm:layoutNode>
        </dgm:forEach>
        <dgm:forEach name="Name9" axis="ch" ptType="node">
          <dgm:layoutNode name="child" styleLbl="alignAccFollowNode1">
            <dgm:varLst>
              <dgm:chMax val="0"/>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0" axis="followSib" ptType="sibTrans" cnt="1">
            <dgm:layoutNode name="sibTrans" styleLbl="sibTrans2D1">
              <dgm:alg type="conn">
                <dgm:param type="begPts" val="auto"/>
                <dgm:param type="endPts" val="auto"/>
              </dgm:alg>
              <dgm:shape xmlns:r="http://schemas.openxmlformats.org/officeDocument/2006/relationships" type="conn" r:blip="">
                <dgm:adjLst/>
              </dgm:shape>
              <dgm:presOf axis="self"/>
              <dgm:constrLst>
                <dgm:constr type="w" refType="h"/>
                <dgm:constr type="connDist"/>
                <dgm:constr type="wArH" refType="h" fact="0.25"/>
                <dgm:constr type="hArH" refType="wArH" fact="2"/>
                <dgm:constr type="stemThick" refType="hArH" fact="0.667"/>
                <dgm:constr type="begPad" refType="w" fact="0.25"/>
                <dgm:constr type="endPad" refType="w" fact="0.25"/>
              </dgm:constrLst>
              <dgm:ruleLst/>
            </dgm:layoutNode>
          </dgm:forEach>
        </dgm:forEach>
      </dgm:layoutNode>
      <dgm:choose name="Name11">
        <dgm:if name="Name12" axis="self" ptType="node" func="revPos" op="gte" val="2">
          <dgm:layoutNode name="hSp">
            <dgm:alg type="sp"/>
            <dgm:shape xmlns:r="http://schemas.openxmlformats.org/officeDocument/2006/relationships" r:blip="">
              <dgm:adjLst/>
            </dgm:shape>
            <dgm:presOf/>
            <dgm:constrLst/>
            <dgm:ruleLst/>
          </dgm:layoutNode>
        </dgm:if>
        <dgm:else name="Name13"/>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5.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690E246-20F9-45BD-B74E-8102C266B0DE}" type="datetimeFigureOut">
              <a:rPr lang="en-US" smtClean="0"/>
              <a:t>8/23/2017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5A0B819-CA1E-4353-9C97-F470CF604630}" type="slidenum">
              <a:rPr lang="en-US" smtClean="0"/>
              <a:t>‹#›</a:t>
            </a:fld>
            <a:endParaRPr lang="en-US"/>
          </a:p>
        </p:txBody>
      </p:sp>
    </p:spTree>
    <p:extLst>
      <p:ext uri="{BB962C8B-B14F-4D97-AF65-F5344CB8AC3E}">
        <p14:creationId xmlns:p14="http://schemas.microsoft.com/office/powerpoint/2010/main" val="20528873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Hello</a:t>
            </a:r>
            <a:r>
              <a:rPr lang="en-US" baseline="0" dirty="0" smtClean="0"/>
              <a:t>, my name is Susan and this summer I had the opportunity to work in the Rehabilitation Robotics Lab under the supervision of Dr. Michelle Johnson, and the additional guidance of my mentor Mayumi (who is here and is the best mentor in the world). My project is the Efficacy of a Pressure-Sensitive Mat within the PANDA Gym in Assessing Developmental Delays in Infants. </a:t>
            </a:r>
            <a:endParaRPr lang="en-US" dirty="0"/>
          </a:p>
        </p:txBody>
      </p:sp>
      <p:sp>
        <p:nvSpPr>
          <p:cNvPr id="4" name="Slide Number Placeholder 3"/>
          <p:cNvSpPr>
            <a:spLocks noGrp="1"/>
          </p:cNvSpPr>
          <p:nvPr>
            <p:ph type="sldNum" sz="quarter" idx="10"/>
          </p:nvPr>
        </p:nvSpPr>
        <p:spPr/>
        <p:txBody>
          <a:bodyPr/>
          <a:lstStyle/>
          <a:p>
            <a:fld id="{85A0B819-CA1E-4353-9C97-F470CF604630}" type="slidenum">
              <a:rPr lang="en-US" smtClean="0"/>
              <a:t>1</a:t>
            </a:fld>
            <a:endParaRPr lang="en-US"/>
          </a:p>
        </p:txBody>
      </p:sp>
    </p:spTree>
    <p:extLst>
      <p:ext uri="{BB962C8B-B14F-4D97-AF65-F5344CB8AC3E}">
        <p14:creationId xmlns:p14="http://schemas.microsoft.com/office/powerpoint/2010/main" val="24127963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first trend is the No Toy Condition.</a:t>
            </a:r>
            <a:r>
              <a:rPr lang="en-US" baseline="0" dirty="0" smtClean="0"/>
              <a:t> The preterm babies had the greatest movement in that category, but the ordering is reversed in the toy condition. The </a:t>
            </a:r>
            <a:r>
              <a:rPr lang="en-US" baseline="0" dirty="0" err="1" smtClean="0"/>
              <a:t>ApEn</a:t>
            </a:r>
            <a:r>
              <a:rPr lang="en-US" baseline="0" dirty="0" smtClean="0"/>
              <a:t> results were the most surprising, seeing as the preterm babies exhibited the most complex behavior in their movements. With these trends, we draw conclusions.</a:t>
            </a:r>
            <a:endParaRPr lang="en-US" dirty="0" smtClean="0"/>
          </a:p>
        </p:txBody>
      </p:sp>
      <p:sp>
        <p:nvSpPr>
          <p:cNvPr id="4" name="Slide Number Placeholder 3"/>
          <p:cNvSpPr>
            <a:spLocks noGrp="1"/>
          </p:cNvSpPr>
          <p:nvPr>
            <p:ph type="sldNum" sz="quarter" idx="10"/>
          </p:nvPr>
        </p:nvSpPr>
        <p:spPr/>
        <p:txBody>
          <a:bodyPr/>
          <a:lstStyle/>
          <a:p>
            <a:fld id="{85A0B819-CA1E-4353-9C97-F470CF604630}" type="slidenum">
              <a:rPr lang="en-US" smtClean="0"/>
              <a:t>13</a:t>
            </a:fld>
            <a:endParaRPr lang="en-US"/>
          </a:p>
        </p:txBody>
      </p:sp>
    </p:spTree>
    <p:extLst>
      <p:ext uri="{BB962C8B-B14F-4D97-AF65-F5344CB8AC3E}">
        <p14:creationId xmlns:p14="http://schemas.microsoft.com/office/powerpoint/2010/main" val="7826726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Our</a:t>
            </a:r>
            <a:r>
              <a:rPr lang="en-US" baseline="0" dirty="0" smtClean="0"/>
              <a:t> first hypothesis: range of movement decreases with age, was showcased in the No Toy condition but not with the addition of a toy. A possible explanation for this result is the onset of grabbing and reaching. It is possible that older babies have the ability to grasp and interact with the toy more, resulting in greater movement. For our hypothesis that there will be an increase in complex behavior with the addition of a toy, </a:t>
            </a:r>
            <a:r>
              <a:rPr lang="en-US" dirty="0" smtClean="0"/>
              <a:t>our data results</a:t>
            </a:r>
            <a:r>
              <a:rPr lang="en-US" baseline="0" dirty="0" smtClean="0"/>
              <a:t> were inconsistent with our hypothesis. Complex behavior increased for all groups except for the oldest age group. More surprisingly of all, preterm infants exhibited greatest complexity in our study, a total opposite of our hypothesis. As this was a pilot study we were still able to view some general trends. But in the future we hope to test more babies and collect more data in longitudinal studies before generating more concrete results. </a:t>
            </a:r>
            <a:endParaRPr lang="en-US" dirty="0"/>
          </a:p>
        </p:txBody>
      </p:sp>
      <p:sp>
        <p:nvSpPr>
          <p:cNvPr id="4" name="Slide Number Placeholder 3"/>
          <p:cNvSpPr>
            <a:spLocks noGrp="1"/>
          </p:cNvSpPr>
          <p:nvPr>
            <p:ph type="sldNum" sz="quarter" idx="10"/>
          </p:nvPr>
        </p:nvSpPr>
        <p:spPr/>
        <p:txBody>
          <a:bodyPr/>
          <a:lstStyle/>
          <a:p>
            <a:fld id="{85A0B819-CA1E-4353-9C97-F470CF604630}" type="slidenum">
              <a:rPr lang="en-US" smtClean="0"/>
              <a:t>14</a:t>
            </a:fld>
            <a:endParaRPr lang="en-US"/>
          </a:p>
        </p:txBody>
      </p:sp>
    </p:spTree>
    <p:extLst>
      <p:ext uri="{BB962C8B-B14F-4D97-AF65-F5344CB8AC3E}">
        <p14:creationId xmlns:p14="http://schemas.microsoft.com/office/powerpoint/2010/main" val="2819681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My</a:t>
            </a:r>
            <a:r>
              <a:rPr lang="en-US" baseline="0" dirty="0" smtClean="0"/>
              <a:t> third task was the assess and redesign the mat system. I plan to improve the stability, precision and accuracy of the mat. This summer I conducted many experiments on the mat that allowed me to determine sources of error. There is shakiness in the structure when the baby plays with the toys, the effect of transporting load cells not manufactured to be portable, and the springy-ness of the mat that greatly affects the stability of our readings. Both precision and accuracy is affected by the nonlinearity in force sensors and signal processors and the max weight capacity.</a:t>
            </a:r>
            <a:endParaRPr lang="en-US" dirty="0"/>
          </a:p>
        </p:txBody>
      </p:sp>
      <p:sp>
        <p:nvSpPr>
          <p:cNvPr id="4" name="Slide Number Placeholder 3"/>
          <p:cNvSpPr>
            <a:spLocks noGrp="1"/>
          </p:cNvSpPr>
          <p:nvPr>
            <p:ph type="sldNum" sz="quarter" idx="10"/>
          </p:nvPr>
        </p:nvSpPr>
        <p:spPr/>
        <p:txBody>
          <a:bodyPr/>
          <a:lstStyle/>
          <a:p>
            <a:fld id="{85A0B819-CA1E-4353-9C97-F470CF604630}" type="slidenum">
              <a:rPr lang="en-US" smtClean="0"/>
              <a:t>15</a:t>
            </a:fld>
            <a:endParaRPr lang="en-US"/>
          </a:p>
        </p:txBody>
      </p:sp>
    </p:spTree>
    <p:extLst>
      <p:ext uri="{BB962C8B-B14F-4D97-AF65-F5344CB8AC3E}">
        <p14:creationId xmlns:p14="http://schemas.microsoft.com/office/powerpoint/2010/main" val="39345700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a:t>
            </a:r>
            <a:r>
              <a:rPr lang="en-US" baseline="0" dirty="0" smtClean="0"/>
              <a:t> you haven’t already gotten tired of this joke, this is my PANDA redesign with – a panda. This is a plush panda surrounding a smaller pressure-sensitive mat, as our current system is large and unwieldy. The force sensors are embedded into the mat itself, reducing damage to them. The overhanging structure both minimal, curved to look friendly, and is collapsible. </a:t>
            </a:r>
            <a:endParaRPr lang="en-US" dirty="0"/>
          </a:p>
        </p:txBody>
      </p:sp>
      <p:sp>
        <p:nvSpPr>
          <p:cNvPr id="4" name="Slide Number Placeholder 3"/>
          <p:cNvSpPr>
            <a:spLocks noGrp="1"/>
          </p:cNvSpPr>
          <p:nvPr>
            <p:ph type="sldNum" sz="quarter" idx="10"/>
          </p:nvPr>
        </p:nvSpPr>
        <p:spPr/>
        <p:txBody>
          <a:bodyPr/>
          <a:lstStyle/>
          <a:p>
            <a:fld id="{85A0B819-CA1E-4353-9C97-F470CF604630}" type="slidenum">
              <a:rPr lang="en-US" smtClean="0"/>
              <a:t>16</a:t>
            </a:fld>
            <a:endParaRPr lang="en-US"/>
          </a:p>
        </p:txBody>
      </p:sp>
    </p:spTree>
    <p:extLst>
      <p:ext uri="{BB962C8B-B14F-4D97-AF65-F5344CB8AC3E}">
        <p14:creationId xmlns:p14="http://schemas.microsoft.com/office/powerpoint/2010/main" val="5678088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a:t>
            </a:r>
            <a:r>
              <a:rPr lang="en-US" baseline="0" dirty="0" smtClean="0"/>
              <a:t> my main takeaways for this summer. The most memorable moment was when I performed clinical testing at the NICU. These babies were swathed in wires and hooked to all the machines monitoring their vitals. This was when I saw the true potential in our system in giving early diagnoses to these infants, allowing them to have the best rehabilitative treatment as early as possible and really reducing the worry and pain of the family as a whole. Data analysis was challenging –so a major hurdle was persevering and just continuing to debug and process the data. My third task allowed me to gain a full understanding of the current mat system with all its flaws and plan for the future to reduce error in measurements. </a:t>
            </a:r>
            <a:endParaRPr lang="en-US" dirty="0"/>
          </a:p>
        </p:txBody>
      </p:sp>
      <p:sp>
        <p:nvSpPr>
          <p:cNvPr id="4" name="Slide Number Placeholder 3"/>
          <p:cNvSpPr>
            <a:spLocks noGrp="1"/>
          </p:cNvSpPr>
          <p:nvPr>
            <p:ph type="sldNum" sz="quarter" idx="10"/>
          </p:nvPr>
        </p:nvSpPr>
        <p:spPr/>
        <p:txBody>
          <a:bodyPr/>
          <a:lstStyle/>
          <a:p>
            <a:fld id="{85A0B819-CA1E-4353-9C97-F470CF604630}" type="slidenum">
              <a:rPr lang="en-US" smtClean="0"/>
              <a:t>17</a:t>
            </a:fld>
            <a:endParaRPr lang="en-US"/>
          </a:p>
        </p:txBody>
      </p:sp>
    </p:spTree>
    <p:extLst>
      <p:ext uri="{BB962C8B-B14F-4D97-AF65-F5344CB8AC3E}">
        <p14:creationId xmlns:p14="http://schemas.microsoft.com/office/powerpoint/2010/main" val="27735348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lot of ups and downs with processing data, </a:t>
            </a:r>
          </a:p>
          <a:p>
            <a:endParaRPr lang="en-US" dirty="0" smtClean="0"/>
          </a:p>
          <a:p>
            <a:r>
              <a:rPr lang="en-US" dirty="0" smtClean="0"/>
              <a:t>And how STEM doesn’t necessarily make our lives easier, but it gives us the power to make other’s lives better </a:t>
            </a:r>
          </a:p>
          <a:p>
            <a:r>
              <a:rPr lang="en-US" dirty="0" smtClean="0"/>
              <a:t>When my project got difficult, led me to problems I didn’t expect, it doesn’t mean that it’s time to give up (THEN MONTAGE OF THINGS FOR FUTURE WORKS)</a:t>
            </a:r>
          </a:p>
          <a:p>
            <a:r>
              <a:rPr lang="en-US" dirty="0" smtClean="0"/>
              <a:t>Father did not have a choice</a:t>
            </a:r>
          </a:p>
          <a:p>
            <a:r>
              <a:rPr lang="en-US" dirty="0" smtClean="0"/>
              <a:t>I have the luxury of having a choice, and the only obstacle is my own ambition</a:t>
            </a:r>
          </a:p>
          <a:p>
            <a:r>
              <a:rPr lang="en-US" dirty="0" smtClean="0"/>
              <a:t>Then thank LSAMP, blah </a:t>
            </a:r>
            <a:r>
              <a:rPr lang="en-US" dirty="0" err="1" smtClean="0"/>
              <a:t>blah</a:t>
            </a:r>
            <a:endParaRPr lang="en-US" dirty="0" smtClean="0"/>
          </a:p>
          <a:p>
            <a:endParaRPr lang="en-US" dirty="0"/>
          </a:p>
        </p:txBody>
      </p:sp>
      <p:sp>
        <p:nvSpPr>
          <p:cNvPr id="4" name="Slide Number Placeholder 3"/>
          <p:cNvSpPr>
            <a:spLocks noGrp="1"/>
          </p:cNvSpPr>
          <p:nvPr>
            <p:ph type="sldNum" sz="quarter" idx="10"/>
          </p:nvPr>
        </p:nvSpPr>
        <p:spPr/>
        <p:txBody>
          <a:bodyPr/>
          <a:lstStyle/>
          <a:p>
            <a:fld id="{85A0B819-CA1E-4353-9C97-F470CF604630}" type="slidenum">
              <a:rPr lang="en-US" smtClean="0"/>
              <a:t>19</a:t>
            </a:fld>
            <a:endParaRPr lang="en-US"/>
          </a:p>
        </p:txBody>
      </p:sp>
    </p:spTree>
    <p:extLst>
      <p:ext uri="{BB962C8B-B14F-4D97-AF65-F5344CB8AC3E}">
        <p14:creationId xmlns:p14="http://schemas.microsoft.com/office/powerpoint/2010/main" val="18643862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7" indent="0" algn="l" defTabSz="914400" rtl="0" eaLnBrk="1" fontAlgn="auto" latinLnBrk="0" hangingPunct="1">
              <a:lnSpc>
                <a:spcPct val="100000"/>
              </a:lnSpc>
              <a:spcBef>
                <a:spcPts val="0"/>
              </a:spcBef>
              <a:spcAft>
                <a:spcPts val="0"/>
              </a:spcAft>
              <a:buClrTx/>
              <a:buSzTx/>
              <a:buFontTx/>
              <a:buNone/>
              <a:tabLst/>
              <a:defRPr/>
            </a:pPr>
            <a:r>
              <a:rPr lang="en-US" dirty="0" smtClean="0"/>
              <a:t>Have a </a:t>
            </a:r>
            <a:r>
              <a:rPr lang="en-US" dirty="0" err="1" smtClean="0"/>
              <a:t>solidworks</a:t>
            </a:r>
            <a:r>
              <a:rPr lang="en-US" dirty="0" smtClean="0"/>
              <a:t> video of redesign construction</a:t>
            </a:r>
          </a:p>
          <a:p>
            <a:endParaRPr lang="en-US" dirty="0"/>
          </a:p>
        </p:txBody>
      </p:sp>
      <p:sp>
        <p:nvSpPr>
          <p:cNvPr id="4" name="Slide Number Placeholder 3"/>
          <p:cNvSpPr>
            <a:spLocks noGrp="1"/>
          </p:cNvSpPr>
          <p:nvPr>
            <p:ph type="sldNum" sz="quarter" idx="10"/>
          </p:nvPr>
        </p:nvSpPr>
        <p:spPr/>
        <p:txBody>
          <a:bodyPr/>
          <a:lstStyle/>
          <a:p>
            <a:fld id="{85A0B819-CA1E-4353-9C97-F470CF604630}" type="slidenum">
              <a:rPr lang="en-US" smtClean="0"/>
              <a:t>20</a:t>
            </a:fld>
            <a:endParaRPr lang="en-US"/>
          </a:p>
        </p:txBody>
      </p:sp>
    </p:spTree>
    <p:extLst>
      <p:ext uri="{BB962C8B-B14F-4D97-AF65-F5344CB8AC3E}">
        <p14:creationId xmlns:p14="http://schemas.microsoft.com/office/powerpoint/2010/main" val="6350298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Could</a:t>
            </a:r>
            <a:r>
              <a:rPr lang="en-US" baseline="0" dirty="0" smtClean="0"/>
              <a:t> use work on improved system: encoder –say all your points at once!</a:t>
            </a:r>
          </a:p>
          <a:p>
            <a:r>
              <a:rPr lang="en-US" baseline="0" dirty="0" smtClean="0"/>
              <a:t>BIGGER PICTURES</a:t>
            </a:r>
          </a:p>
          <a:p>
            <a:r>
              <a:rPr lang="en-US" baseline="0" dirty="0" smtClean="0"/>
              <a:t>A weird transition from the graph to the noise slide, should predict that slide is next </a:t>
            </a:r>
          </a:p>
          <a:p>
            <a:endParaRPr lang="en-US" baseline="0" dirty="0" smtClean="0"/>
          </a:p>
        </p:txBody>
      </p:sp>
      <p:sp>
        <p:nvSpPr>
          <p:cNvPr id="4" name="Slide Number Placeholder 3"/>
          <p:cNvSpPr>
            <a:spLocks noGrp="1"/>
          </p:cNvSpPr>
          <p:nvPr>
            <p:ph type="sldNum" sz="quarter" idx="10"/>
          </p:nvPr>
        </p:nvSpPr>
        <p:spPr/>
        <p:txBody>
          <a:bodyPr/>
          <a:lstStyle/>
          <a:p>
            <a:fld id="{85A0B819-CA1E-4353-9C97-F470CF604630}" type="slidenum">
              <a:rPr lang="en-US" smtClean="0"/>
              <a:t>21</a:t>
            </a:fld>
            <a:endParaRPr lang="en-US"/>
          </a:p>
        </p:txBody>
      </p:sp>
    </p:spTree>
    <p:extLst>
      <p:ext uri="{BB962C8B-B14F-4D97-AF65-F5344CB8AC3E}">
        <p14:creationId xmlns:p14="http://schemas.microsoft.com/office/powerpoint/2010/main" val="33668893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Place one at a time</a:t>
            </a:r>
          </a:p>
          <a:p>
            <a:r>
              <a:rPr lang="en-US" dirty="0" smtClean="0"/>
              <a:t>All the y axes should be the</a:t>
            </a:r>
            <a:r>
              <a:rPr lang="en-US" baseline="0" dirty="0" smtClean="0"/>
              <a:t> same</a:t>
            </a:r>
          </a:p>
          <a:p>
            <a:r>
              <a:rPr lang="en-US" baseline="0" dirty="0" smtClean="0"/>
              <a:t>No Toy Condition </a:t>
            </a:r>
            <a:r>
              <a:rPr lang="en-US" baseline="0" dirty="0" err="1" smtClean="0"/>
              <a:t>ApEn</a:t>
            </a:r>
            <a:r>
              <a:rPr lang="en-US" baseline="0" dirty="0" smtClean="0"/>
              <a:t> is same as Toy??? Check the data you put in</a:t>
            </a:r>
          </a:p>
          <a:p>
            <a:r>
              <a:rPr lang="en-US" baseline="0" dirty="0" smtClean="0"/>
              <a:t>Standard error bars, takes into account the number of trials in each group</a:t>
            </a:r>
            <a:endParaRPr lang="en-US" dirty="0"/>
          </a:p>
        </p:txBody>
      </p:sp>
      <p:sp>
        <p:nvSpPr>
          <p:cNvPr id="4" name="Slide Number Placeholder 3"/>
          <p:cNvSpPr>
            <a:spLocks noGrp="1"/>
          </p:cNvSpPr>
          <p:nvPr>
            <p:ph type="sldNum" sz="quarter" idx="10"/>
          </p:nvPr>
        </p:nvSpPr>
        <p:spPr/>
        <p:txBody>
          <a:bodyPr/>
          <a:lstStyle/>
          <a:p>
            <a:fld id="{85A0B819-CA1E-4353-9C97-F470CF604630}" type="slidenum">
              <a:rPr lang="en-US" smtClean="0"/>
              <a:t>22</a:t>
            </a:fld>
            <a:endParaRPr lang="en-US"/>
          </a:p>
        </p:txBody>
      </p:sp>
    </p:spTree>
    <p:extLst>
      <p:ext uri="{BB962C8B-B14F-4D97-AF65-F5344CB8AC3E}">
        <p14:creationId xmlns:p14="http://schemas.microsoft.com/office/powerpoint/2010/main" val="353593432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Reveal by age group</a:t>
            </a:r>
            <a:endParaRPr lang="en-US" dirty="0"/>
          </a:p>
        </p:txBody>
      </p:sp>
      <p:sp>
        <p:nvSpPr>
          <p:cNvPr id="4" name="Slide Number Placeholder 3"/>
          <p:cNvSpPr>
            <a:spLocks noGrp="1"/>
          </p:cNvSpPr>
          <p:nvPr>
            <p:ph type="sldNum" sz="quarter" idx="10"/>
          </p:nvPr>
        </p:nvSpPr>
        <p:spPr/>
        <p:txBody>
          <a:bodyPr/>
          <a:lstStyle/>
          <a:p>
            <a:fld id="{85A0B819-CA1E-4353-9C97-F470CF604630}" type="slidenum">
              <a:rPr lang="en-US" smtClean="0"/>
              <a:t>23</a:t>
            </a:fld>
            <a:endParaRPr lang="en-US"/>
          </a:p>
        </p:txBody>
      </p:sp>
    </p:spTree>
    <p:extLst>
      <p:ext uri="{BB962C8B-B14F-4D97-AF65-F5344CB8AC3E}">
        <p14:creationId xmlns:p14="http://schemas.microsoft.com/office/powerpoint/2010/main" val="14808766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dirty="0" smtClean="0"/>
              <a:t>What brought me to Rehab Lab was my interest in robotics. This is an interest that was inspired by</a:t>
            </a:r>
            <a:r>
              <a:rPr lang="en-US" baseline="0" dirty="0" smtClean="0"/>
              <a:t> my dad’s own personal enthusiasm towards technology. He’s passionate about exoskeletons, prosthetics, and healthcare/home robots. His childhood polio has left him handicapped, but despite that he is optimistic towards the future with the constant improvement of healthcare </a:t>
            </a:r>
            <a:r>
              <a:rPr lang="en-US" baseline="0" dirty="0" err="1" smtClean="0"/>
              <a:t>technoloty</a:t>
            </a:r>
            <a:r>
              <a:rPr lang="en-US" baseline="0" dirty="0" smtClean="0"/>
              <a:t>. So while I’ve chosen robotics for many reasons, there’s still that small part of me that’s excited I can create something really impactful and positive towards his life and his health. While I haven’t done that just yet, this summer I’ve had a chance to work on a project that impacts others…</a:t>
            </a:r>
            <a:endParaRPr lang="en-US" dirty="0"/>
          </a:p>
        </p:txBody>
      </p:sp>
      <p:sp>
        <p:nvSpPr>
          <p:cNvPr id="4" name="Slide Number Placeholder 3"/>
          <p:cNvSpPr>
            <a:spLocks noGrp="1"/>
          </p:cNvSpPr>
          <p:nvPr>
            <p:ph type="sldNum" sz="quarter" idx="10"/>
          </p:nvPr>
        </p:nvSpPr>
        <p:spPr/>
        <p:txBody>
          <a:bodyPr/>
          <a:lstStyle/>
          <a:p>
            <a:fld id="{85A0B819-CA1E-4353-9C97-F470CF604630}" type="slidenum">
              <a:rPr lang="en-US" smtClean="0"/>
              <a:t>2</a:t>
            </a:fld>
            <a:endParaRPr lang="en-US"/>
          </a:p>
        </p:txBody>
      </p:sp>
    </p:spTree>
    <p:extLst>
      <p:ext uri="{BB962C8B-B14F-4D97-AF65-F5344CB8AC3E}">
        <p14:creationId xmlns:p14="http://schemas.microsoft.com/office/powerpoint/2010/main" val="258900680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Present one at a time</a:t>
            </a:r>
          </a:p>
          <a:p>
            <a:r>
              <a:rPr lang="en-US" dirty="0" smtClean="0"/>
              <a:t>Conclusion slide</a:t>
            </a:r>
            <a:endParaRPr lang="en-US" dirty="0"/>
          </a:p>
        </p:txBody>
      </p:sp>
      <p:sp>
        <p:nvSpPr>
          <p:cNvPr id="4" name="Slide Number Placeholder 3"/>
          <p:cNvSpPr>
            <a:spLocks noGrp="1"/>
          </p:cNvSpPr>
          <p:nvPr>
            <p:ph type="sldNum" sz="quarter" idx="10"/>
          </p:nvPr>
        </p:nvSpPr>
        <p:spPr/>
        <p:txBody>
          <a:bodyPr/>
          <a:lstStyle/>
          <a:p>
            <a:fld id="{85A0B819-CA1E-4353-9C97-F470CF604630}" type="slidenum">
              <a:rPr lang="en-US" smtClean="0"/>
              <a:t>24</a:t>
            </a:fld>
            <a:endParaRPr lang="en-US"/>
          </a:p>
        </p:txBody>
      </p:sp>
    </p:spTree>
    <p:extLst>
      <p:ext uri="{BB962C8B-B14F-4D97-AF65-F5344CB8AC3E}">
        <p14:creationId xmlns:p14="http://schemas.microsoft.com/office/powerpoint/2010/main" val="32545678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sz="1200" dirty="0" smtClean="0">
                <a:solidFill>
                  <a:schemeClr val="tx1"/>
                </a:solidFill>
                <a:latin typeface="Helvetica" panose="020B0604020202020204" pitchFamily="34" charset="0"/>
                <a:cs typeface="Helvetica" panose="020B0604020202020204" pitchFamily="34" charset="0"/>
              </a:rPr>
              <a:t>Those are children</a:t>
            </a:r>
            <a:r>
              <a:rPr lang="en-US" sz="1200" baseline="0" dirty="0" smtClean="0">
                <a:solidFill>
                  <a:schemeClr val="tx1"/>
                </a:solidFill>
                <a:latin typeface="Helvetica" panose="020B0604020202020204" pitchFamily="34" charset="0"/>
                <a:cs typeface="Helvetica" panose="020B0604020202020204" pitchFamily="34" charset="0"/>
              </a:rPr>
              <a:t>. Cerebral Palsy is the most common childhood disability, affecting 2 to 3 out of every 1000 infants born in the US. The risk of cerebral palsy is greatly increased in preterm infants -41.5% of diagnoses are preterm infants. While there exists assessments to diagnose infants, these tests are only at its most stable and accurate when infants are around 2 years of age. Earlier detection would allow for treatment when a child has the greatest potential for </a:t>
            </a:r>
            <a:r>
              <a:rPr lang="en-US" sz="1200" baseline="0" dirty="0" err="1" smtClean="0">
                <a:solidFill>
                  <a:schemeClr val="tx1"/>
                </a:solidFill>
                <a:latin typeface="Helvetica" panose="020B0604020202020204" pitchFamily="34" charset="0"/>
                <a:cs typeface="Helvetica" panose="020B0604020202020204" pitchFamily="34" charset="0"/>
              </a:rPr>
              <a:t>neuroplastic</a:t>
            </a:r>
            <a:r>
              <a:rPr lang="en-US" sz="1200" baseline="0" dirty="0" smtClean="0">
                <a:solidFill>
                  <a:schemeClr val="tx1"/>
                </a:solidFill>
                <a:latin typeface="Helvetica" panose="020B0604020202020204" pitchFamily="34" charset="0"/>
                <a:cs typeface="Helvetica" panose="020B0604020202020204" pitchFamily="34" charset="0"/>
              </a:rPr>
              <a:t> change. In addition, these tests such as the Bayley’s Infant Neurodevelopment screener relies on very subjective tests and has only been proven to be 60% accurate.</a:t>
            </a:r>
            <a:endParaRPr lang="en-US" sz="1200" dirty="0" smtClean="0">
              <a:solidFill>
                <a:schemeClr val="tx1"/>
              </a:solidFill>
              <a:latin typeface="Helvetica" panose="020B0604020202020204" pitchFamily="34" charset="0"/>
              <a:cs typeface="Helvetica" panose="020B0604020202020204" pitchFamily="34" charset="0"/>
            </a:endParaRPr>
          </a:p>
        </p:txBody>
      </p:sp>
      <p:sp>
        <p:nvSpPr>
          <p:cNvPr id="4" name="Slide Number Placeholder 3"/>
          <p:cNvSpPr>
            <a:spLocks noGrp="1"/>
          </p:cNvSpPr>
          <p:nvPr>
            <p:ph type="sldNum" sz="quarter" idx="10"/>
          </p:nvPr>
        </p:nvSpPr>
        <p:spPr/>
        <p:txBody>
          <a:bodyPr/>
          <a:lstStyle/>
          <a:p>
            <a:fld id="{85A0B819-CA1E-4353-9C97-F470CF604630}" type="slidenum">
              <a:rPr lang="en-US" smtClean="0"/>
              <a:t>3</a:t>
            </a:fld>
            <a:endParaRPr lang="en-US"/>
          </a:p>
        </p:txBody>
      </p:sp>
    </p:spTree>
    <p:extLst>
      <p:ext uri="{BB962C8B-B14F-4D97-AF65-F5344CB8AC3E}">
        <p14:creationId xmlns:p14="http://schemas.microsoft.com/office/powerpoint/2010/main" val="25594104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Our solution is</a:t>
            </a:r>
            <a:r>
              <a:rPr lang="en-US" baseline="0" dirty="0" smtClean="0"/>
              <a:t> the Play and Neuro-development assessment gym, or PANDA gym. The PANDA gym is a system specifically designed to aid in early diagnosis and to provide quantifiable measures. It is a natural play environment that analyzes infant movement as he or she interacts both with and without toys. This provides a new frame of assessing atypical infant motor development, filling the existing gap of quantitative metrics for analysis. This would eliminate the necessity of having trained professionals be on site for each testing procedure, as we hope to create a system that is easy to use. Conducting tests this way would be more cost-effective… </a:t>
            </a:r>
          </a:p>
        </p:txBody>
      </p:sp>
      <p:sp>
        <p:nvSpPr>
          <p:cNvPr id="4" name="Slide Number Placeholder 3"/>
          <p:cNvSpPr>
            <a:spLocks noGrp="1"/>
          </p:cNvSpPr>
          <p:nvPr>
            <p:ph type="sldNum" sz="quarter" idx="10"/>
          </p:nvPr>
        </p:nvSpPr>
        <p:spPr/>
        <p:txBody>
          <a:bodyPr/>
          <a:lstStyle/>
          <a:p>
            <a:fld id="{85A0B819-CA1E-4353-9C97-F470CF604630}" type="slidenum">
              <a:rPr lang="en-US" smtClean="0"/>
              <a:t>4</a:t>
            </a:fld>
            <a:endParaRPr lang="en-US"/>
          </a:p>
        </p:txBody>
      </p:sp>
    </p:spTree>
    <p:extLst>
      <p:ext uri="{BB962C8B-B14F-4D97-AF65-F5344CB8AC3E}">
        <p14:creationId xmlns:p14="http://schemas.microsoft.com/office/powerpoint/2010/main" val="16693419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solidFill>
                  <a:schemeClr val="tx1"/>
                </a:solidFill>
              </a:rPr>
              <a:t>ANIMATE! </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solidFill>
                  <a:schemeClr val="tx1"/>
                </a:solidFill>
              </a:rPr>
              <a:t>Have the video</a:t>
            </a:r>
            <a:r>
              <a:rPr lang="en-US" baseline="0" dirty="0" smtClean="0">
                <a:solidFill>
                  <a:schemeClr val="tx1"/>
                </a:solidFill>
              </a:rPr>
              <a:t> first, and then include diagrams and pictures</a:t>
            </a:r>
            <a:endParaRPr lang="en-US" dirty="0" smtClean="0">
              <a:solidFill>
                <a:schemeClr val="tx1"/>
              </a:solidFill>
            </a:endParaRPr>
          </a:p>
          <a:p>
            <a:endParaRPr lang="en-US" dirty="0" smtClean="0"/>
          </a:p>
          <a:p>
            <a:r>
              <a:rPr lang="en-US" dirty="0" smtClean="0"/>
              <a:t>Representative video</a:t>
            </a:r>
          </a:p>
          <a:p>
            <a:r>
              <a:rPr lang="en-US" dirty="0" smtClean="0"/>
              <a:t>How the system is used in terms of experimentation</a:t>
            </a:r>
          </a:p>
          <a:p>
            <a:endParaRPr lang="en-US" dirty="0" smtClean="0"/>
          </a:p>
          <a:p>
            <a:r>
              <a:rPr lang="en-US" dirty="0" smtClean="0"/>
              <a:t>Slide that breaks down the systems, how it works</a:t>
            </a:r>
          </a:p>
          <a:p>
            <a:endParaRPr lang="en-US" dirty="0" smtClean="0"/>
          </a:p>
        </p:txBody>
      </p:sp>
      <p:sp>
        <p:nvSpPr>
          <p:cNvPr id="4" name="Slide Number Placeholder 3"/>
          <p:cNvSpPr>
            <a:spLocks noGrp="1"/>
          </p:cNvSpPr>
          <p:nvPr>
            <p:ph type="sldNum" sz="quarter" idx="10"/>
          </p:nvPr>
        </p:nvSpPr>
        <p:spPr/>
        <p:txBody>
          <a:bodyPr/>
          <a:lstStyle/>
          <a:p>
            <a:fld id="{85A0B819-CA1E-4353-9C97-F470CF604630}" type="slidenum">
              <a:rPr lang="en-US" smtClean="0"/>
              <a:t>5</a:t>
            </a:fld>
            <a:endParaRPr lang="en-US"/>
          </a:p>
        </p:txBody>
      </p:sp>
    </p:spTree>
    <p:extLst>
      <p:ext uri="{BB962C8B-B14F-4D97-AF65-F5344CB8AC3E}">
        <p14:creationId xmlns:p14="http://schemas.microsoft.com/office/powerpoint/2010/main" val="40116276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How experiments are</a:t>
            </a:r>
            <a:r>
              <a:rPr lang="en-US" baseline="0" dirty="0" smtClean="0"/>
              <a:t> conducted (what conditions)</a:t>
            </a:r>
            <a:endParaRPr lang="en-US" dirty="0" smtClean="0"/>
          </a:p>
          <a:p>
            <a:endParaRPr lang="en-US" dirty="0" smtClean="0"/>
          </a:p>
          <a:p>
            <a:r>
              <a:rPr lang="en-US" dirty="0" smtClean="0"/>
              <a:t>Where you’re getting your data</a:t>
            </a:r>
            <a:endParaRPr lang="en-US" dirty="0"/>
          </a:p>
        </p:txBody>
      </p:sp>
      <p:sp>
        <p:nvSpPr>
          <p:cNvPr id="4" name="Slide Number Placeholder 3"/>
          <p:cNvSpPr>
            <a:spLocks noGrp="1"/>
          </p:cNvSpPr>
          <p:nvPr>
            <p:ph type="sldNum" sz="quarter" idx="10"/>
          </p:nvPr>
        </p:nvSpPr>
        <p:spPr/>
        <p:txBody>
          <a:bodyPr/>
          <a:lstStyle/>
          <a:p>
            <a:fld id="{85A0B819-CA1E-4353-9C97-F470CF604630}" type="slidenum">
              <a:rPr lang="en-US" smtClean="0"/>
              <a:t>8</a:t>
            </a:fld>
            <a:endParaRPr lang="en-US"/>
          </a:p>
        </p:txBody>
      </p:sp>
    </p:spTree>
    <p:extLst>
      <p:ext uri="{BB962C8B-B14F-4D97-AF65-F5344CB8AC3E}">
        <p14:creationId xmlns:p14="http://schemas.microsoft.com/office/powerpoint/2010/main" val="39423970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There</a:t>
            </a:r>
            <a:r>
              <a:rPr lang="en-US" sz="1200" b="0" i="0" kern="1200" baseline="0" dirty="0" smtClean="0">
                <a:solidFill>
                  <a:schemeClr val="tx1"/>
                </a:solidFill>
                <a:effectLst/>
                <a:latin typeface="+mn-lt"/>
                <a:ea typeface="+mn-ea"/>
                <a:cs typeface="+mn-cs"/>
              </a:rPr>
              <a:t> are three key hypotheses for this study. We predict that the range of movement decreases with age. This is a prediction associated with postural control, where older infants will have greater postural control and move with less extraneous movements. We also predict an increase in complex behavior with the addition of a toy. This is associated with exploratory movement, since a child will be introduced to a new toy and begin to interact with it, causing a change in behavior. Finally we predict preterm infants will exhibit more predictable movements. This is another association to postural control, where preterm infants have poor control and would thus have a sway or periodic rhythm to their movements. </a:t>
            </a: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1"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1" kern="1200" dirty="0" smtClean="0">
                <a:solidFill>
                  <a:schemeClr val="tx1"/>
                </a:solidFill>
                <a:effectLst/>
                <a:latin typeface="+mn-lt"/>
                <a:ea typeface="+mn-ea"/>
                <a:cs typeface="+mn-cs"/>
              </a:rPr>
              <a:t>Approximate entropy</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ApEn</a:t>
            </a:r>
            <a:r>
              <a:rPr lang="en-US" sz="1200" b="0" i="0" kern="1200" dirty="0" smtClean="0">
                <a:solidFill>
                  <a:schemeClr val="tx1"/>
                </a:solidFill>
                <a:effectLst/>
                <a:latin typeface="+mn-lt"/>
                <a:ea typeface="+mn-ea"/>
                <a:cs typeface="+mn-cs"/>
              </a:rPr>
              <a:t> quantifies the complexity and</a:t>
            </a:r>
            <a:r>
              <a:rPr lang="en-US" sz="1200" b="0" i="0" kern="1200" baseline="0" dirty="0" smtClean="0">
                <a:solidFill>
                  <a:schemeClr val="tx1"/>
                </a:solidFill>
                <a:effectLst/>
                <a:latin typeface="+mn-lt"/>
                <a:ea typeface="+mn-ea"/>
                <a:cs typeface="+mn-cs"/>
              </a:rPr>
              <a:t> predictability </a:t>
            </a:r>
            <a:r>
              <a:rPr lang="en-US" sz="1200" b="0" i="0" kern="1200" dirty="0" smtClean="0">
                <a:solidFill>
                  <a:schemeClr val="tx1"/>
                </a:solidFill>
                <a:effectLst/>
                <a:latin typeface="+mn-lt"/>
                <a:ea typeface="+mn-ea"/>
                <a:cs typeface="+mn-cs"/>
              </a:rPr>
              <a:t>of the COP time series</a:t>
            </a:r>
            <a:endParaRPr lang="en-US" dirty="0" smtClean="0"/>
          </a:p>
          <a:p>
            <a:endParaRPr lang="en-US" dirty="0" smtClean="0"/>
          </a:p>
          <a:p>
            <a:r>
              <a:rPr lang="en-US" dirty="0" smtClean="0"/>
              <a:t>When I saw the first baby at the NICU, I saw the potential impact of this system for these babies and their families</a:t>
            </a:r>
          </a:p>
          <a:p>
            <a:r>
              <a:rPr lang="en-US" dirty="0" smtClean="0"/>
              <a:t>Running projects</a:t>
            </a:r>
            <a:r>
              <a:rPr lang="en-US" baseline="0" dirty="0" smtClean="0"/>
              <a:t> real-time, realized a lot of other necessary skills </a:t>
            </a:r>
          </a:p>
          <a:p>
            <a:endParaRPr lang="en-US" sz="1200" b="0" i="1" kern="1200" baseline="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5A0B819-CA1E-4353-9C97-F470CF604630}" type="slidenum">
              <a:rPr lang="en-US" smtClean="0"/>
              <a:t>10</a:t>
            </a:fld>
            <a:endParaRPr lang="en-US"/>
          </a:p>
        </p:txBody>
      </p:sp>
    </p:spTree>
    <p:extLst>
      <p:ext uri="{BB962C8B-B14F-4D97-AF65-F5344CB8AC3E}">
        <p14:creationId xmlns:p14="http://schemas.microsoft.com/office/powerpoint/2010/main" val="26278461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begin</a:t>
            </a:r>
            <a:r>
              <a:rPr lang="en-US" baseline="0" dirty="0" smtClean="0"/>
              <a:t> data processing by mapping the data from the sensor frame to the world coordinate frame. Before each trial we collect a calibration test, and this defines the boundaries of our system. We use this calibration data to map the raw data to what you see on the right. This is representative of where the baby actually was on the mat and how it moved in real life testing.</a:t>
            </a:r>
            <a:endParaRPr lang="en-US" dirty="0" smtClean="0"/>
          </a:p>
        </p:txBody>
      </p:sp>
      <p:sp>
        <p:nvSpPr>
          <p:cNvPr id="4" name="Slide Number Placeholder 3"/>
          <p:cNvSpPr>
            <a:spLocks noGrp="1"/>
          </p:cNvSpPr>
          <p:nvPr>
            <p:ph type="sldNum" sz="quarter" idx="10"/>
          </p:nvPr>
        </p:nvSpPr>
        <p:spPr/>
        <p:txBody>
          <a:bodyPr/>
          <a:lstStyle/>
          <a:p>
            <a:fld id="{85A0B819-CA1E-4353-9C97-F470CF604630}" type="slidenum">
              <a:rPr lang="en-US" smtClean="0"/>
              <a:t>11</a:t>
            </a:fld>
            <a:endParaRPr lang="en-US"/>
          </a:p>
        </p:txBody>
      </p:sp>
    </p:spTree>
    <p:extLst>
      <p:ext uri="{BB962C8B-B14F-4D97-AF65-F5344CB8AC3E}">
        <p14:creationId xmlns:p14="http://schemas.microsoft.com/office/powerpoint/2010/main" val="15141635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tested</a:t>
            </a:r>
            <a:r>
              <a:rPr lang="en-US" baseline="0" dirty="0" smtClean="0"/>
              <a:t> 3 preterm and 9 </a:t>
            </a:r>
            <a:r>
              <a:rPr lang="en-US" baseline="0" dirty="0" err="1" smtClean="0"/>
              <a:t>fullterm</a:t>
            </a:r>
            <a:r>
              <a:rPr lang="en-US" baseline="0" dirty="0" smtClean="0"/>
              <a:t> babies. We fit an ellipse to represent the </a:t>
            </a:r>
            <a:r>
              <a:rPr lang="en-US" baseline="0" dirty="0" err="1" smtClean="0"/>
              <a:t>CoP</a:t>
            </a:r>
            <a:r>
              <a:rPr lang="en-US" baseline="0" dirty="0" smtClean="0"/>
              <a:t> magnitude of each baby, then overlaid the ellipse plots to obtain a comparison between the movement of the babies. We had a LOT of data, which was very challenging to analyze. But, after going through the data, we found these trends.</a:t>
            </a:r>
            <a:endParaRPr lang="en-US" dirty="0" smtClean="0"/>
          </a:p>
          <a:p>
            <a:endParaRPr lang="en-US" dirty="0"/>
          </a:p>
        </p:txBody>
      </p:sp>
      <p:sp>
        <p:nvSpPr>
          <p:cNvPr id="4" name="Slide Number Placeholder 3"/>
          <p:cNvSpPr>
            <a:spLocks noGrp="1"/>
          </p:cNvSpPr>
          <p:nvPr>
            <p:ph type="sldNum" sz="quarter" idx="10"/>
          </p:nvPr>
        </p:nvSpPr>
        <p:spPr/>
        <p:txBody>
          <a:bodyPr/>
          <a:lstStyle/>
          <a:p>
            <a:fld id="{85A0B819-CA1E-4353-9C97-F470CF604630}" type="slidenum">
              <a:rPr lang="en-US" smtClean="0"/>
              <a:t>12</a:t>
            </a:fld>
            <a:endParaRPr lang="en-US"/>
          </a:p>
        </p:txBody>
      </p:sp>
    </p:spTree>
    <p:extLst>
      <p:ext uri="{BB962C8B-B14F-4D97-AF65-F5344CB8AC3E}">
        <p14:creationId xmlns:p14="http://schemas.microsoft.com/office/powerpoint/2010/main" val="70837038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143000" y="459250"/>
            <a:ext cx="6858000" cy="2387600"/>
          </a:xfrm>
        </p:spPr>
        <p:txBody>
          <a:bodyPr anchor="b"/>
          <a:lstStyle>
            <a:lvl1pPr algn="l">
              <a:defRPr sz="6000"/>
            </a:lvl1pPr>
          </a:lstStyle>
          <a:p>
            <a:r>
              <a:rPr lang="en-US" dirty="0"/>
              <a:t>Click to Edit Presentation Title</a:t>
            </a:r>
          </a:p>
        </p:txBody>
      </p:sp>
      <p:sp>
        <p:nvSpPr>
          <p:cNvPr id="3" name="Subtitle 2"/>
          <p:cNvSpPr>
            <a:spLocks noGrp="1"/>
          </p:cNvSpPr>
          <p:nvPr>
            <p:ph type="subTitle" idx="1" hasCustomPrompt="1"/>
          </p:nvPr>
        </p:nvSpPr>
        <p:spPr>
          <a:xfrm>
            <a:off x="1143001" y="2938926"/>
            <a:ext cx="3903650" cy="921101"/>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author</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B2094-9930-4D51-AEBA-B1D8AF805A21}" type="slidenum">
              <a:rPr lang="en-US" smtClean="0"/>
              <a:t>‹#›</a:t>
            </a:fld>
            <a:endParaRPr lang="en-US"/>
          </a:p>
        </p:txBody>
      </p:sp>
      <p:cxnSp>
        <p:nvCxnSpPr>
          <p:cNvPr id="10" name="Straight Connector 9"/>
          <p:cNvCxnSpPr/>
          <p:nvPr/>
        </p:nvCxnSpPr>
        <p:spPr>
          <a:xfrm>
            <a:off x="896950" y="2897045"/>
            <a:ext cx="7350101" cy="0"/>
          </a:xfrm>
          <a:prstGeom prst="line">
            <a:avLst/>
          </a:prstGeom>
        </p:spPr>
        <p:style>
          <a:lnRef idx="1">
            <a:schemeClr val="accent1"/>
          </a:lnRef>
          <a:fillRef idx="0">
            <a:schemeClr val="accent1"/>
          </a:fillRef>
          <a:effectRef idx="0">
            <a:schemeClr val="accent1"/>
          </a:effectRef>
          <a:fontRef idx="minor">
            <a:schemeClr val="tx1"/>
          </a:fontRef>
        </p:style>
      </p:cxnSp>
      <p:pic>
        <p:nvPicPr>
          <p:cNvPr id="18" name="Picture 1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19409" y="5264702"/>
            <a:ext cx="3099582" cy="983600"/>
          </a:xfrm>
          <a:prstGeom prst="rect">
            <a:avLst/>
          </a:prstGeom>
        </p:spPr>
      </p:pic>
      <p:pic>
        <p:nvPicPr>
          <p:cNvPr id="22" name="Picture 2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68424" y="3017724"/>
            <a:ext cx="1601553" cy="2135404"/>
          </a:xfrm>
          <a:prstGeom prst="rect">
            <a:avLst/>
          </a:prstGeom>
        </p:spPr>
      </p:pic>
      <p:sp>
        <p:nvSpPr>
          <p:cNvPr id="9" name="Text Placeholder 8"/>
          <p:cNvSpPr>
            <a:spLocks noGrp="1"/>
          </p:cNvSpPr>
          <p:nvPr>
            <p:ph type="body" sz="quarter" idx="13" hasCustomPrompt="1"/>
          </p:nvPr>
        </p:nvSpPr>
        <p:spPr>
          <a:xfrm>
            <a:off x="1143000" y="3957638"/>
            <a:ext cx="3904060" cy="1306512"/>
          </a:xfrm>
        </p:spPr>
        <p:txBody>
          <a:bodyPr>
            <a:normAutofit/>
          </a:bodyPr>
          <a:lstStyle>
            <a:lvl1pPr marL="0" indent="0">
              <a:buNone/>
              <a:defRPr sz="2000"/>
            </a:lvl1pPr>
          </a:lstStyle>
          <a:p>
            <a:pPr lvl="0"/>
            <a:r>
              <a:rPr lang="en-US" dirty="0"/>
              <a:t>Click to add other info (date, </a:t>
            </a:r>
            <a:r>
              <a:rPr lang="en-US" dirty="0" err="1"/>
              <a:t>etc</a:t>
            </a:r>
            <a:r>
              <a:rPr lang="en-US" dirty="0"/>
              <a:t>)</a:t>
            </a:r>
          </a:p>
        </p:txBody>
      </p:sp>
    </p:spTree>
    <p:extLst>
      <p:ext uri="{BB962C8B-B14F-4D97-AF65-F5344CB8AC3E}">
        <p14:creationId xmlns:p14="http://schemas.microsoft.com/office/powerpoint/2010/main" val="31928190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C7B2094-9930-4D51-AEBA-B1D8AF805A21}" type="slidenum">
              <a:rPr lang="en-US" smtClean="0"/>
              <a:t>‹#›</a:t>
            </a:fld>
            <a:endParaRPr lang="en-US"/>
          </a:p>
        </p:txBody>
      </p:sp>
    </p:spTree>
    <p:extLst>
      <p:ext uri="{BB962C8B-B14F-4D97-AF65-F5344CB8AC3E}">
        <p14:creationId xmlns:p14="http://schemas.microsoft.com/office/powerpoint/2010/main" val="17188856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6" name="Title 1"/>
          <p:cNvSpPr>
            <a:spLocks noGrp="1"/>
          </p:cNvSpPr>
          <p:nvPr>
            <p:ph type="title"/>
          </p:nvPr>
        </p:nvSpPr>
        <p:spPr>
          <a:xfrm>
            <a:off x="623888" y="1709743"/>
            <a:ext cx="7886700" cy="2852737"/>
          </a:xfrm>
        </p:spPr>
        <p:txBody>
          <a:bodyPr anchor="b"/>
          <a:lstStyle>
            <a:lvl1pPr algn="ctr">
              <a:defRPr sz="6000"/>
            </a:lvl1pPr>
          </a:lstStyle>
          <a:p>
            <a:r>
              <a:rPr lang="en-US" smtClean="0"/>
              <a:t>Click to edit Master title style</a:t>
            </a:r>
            <a:endParaRPr lang="en-US" dirty="0"/>
          </a:p>
        </p:txBody>
      </p:sp>
      <p:sp>
        <p:nvSpPr>
          <p:cNvPr id="8" name="Date Placeholder 3"/>
          <p:cNvSpPr>
            <a:spLocks noGrp="1"/>
          </p:cNvSpPr>
          <p:nvPr>
            <p:ph type="dt" sz="half" idx="10"/>
          </p:nvPr>
        </p:nvSpPr>
        <p:spPr>
          <a:xfrm>
            <a:off x="628650" y="6356355"/>
            <a:ext cx="2057400" cy="365125"/>
          </a:xfrm>
        </p:spPr>
        <p:txBody>
          <a:bodyPr/>
          <a:lstStyle/>
          <a:p>
            <a:endParaRPr lang="en-US"/>
          </a:p>
        </p:txBody>
      </p:sp>
      <p:sp>
        <p:nvSpPr>
          <p:cNvPr id="9" name="Footer Placeholder 4"/>
          <p:cNvSpPr>
            <a:spLocks noGrp="1"/>
          </p:cNvSpPr>
          <p:nvPr>
            <p:ph type="ftr" sz="quarter" idx="11"/>
          </p:nvPr>
        </p:nvSpPr>
        <p:spPr>
          <a:xfrm>
            <a:off x="3028950" y="6356355"/>
            <a:ext cx="3086100" cy="365125"/>
          </a:xfrm>
        </p:spPr>
        <p:txBody>
          <a:bodyPr/>
          <a:lstStyle/>
          <a:p>
            <a:endParaRPr lang="en-US"/>
          </a:p>
        </p:txBody>
      </p:sp>
      <p:sp>
        <p:nvSpPr>
          <p:cNvPr id="10" name="Slide Number Placeholder 5"/>
          <p:cNvSpPr>
            <a:spLocks noGrp="1"/>
          </p:cNvSpPr>
          <p:nvPr>
            <p:ph type="sldNum" sz="quarter" idx="12"/>
          </p:nvPr>
        </p:nvSpPr>
        <p:spPr>
          <a:xfrm>
            <a:off x="6457950" y="6356355"/>
            <a:ext cx="2057400" cy="365125"/>
          </a:xfrm>
        </p:spPr>
        <p:txBody>
          <a:bodyPr/>
          <a:lstStyle/>
          <a:p>
            <a:fld id="{8C7B2094-9930-4D51-AEBA-B1D8AF805A21}" type="slidenum">
              <a:rPr lang="en-US" smtClean="0"/>
              <a:t>‹#›</a:t>
            </a:fld>
            <a:endParaRPr lang="en-US"/>
          </a:p>
        </p:txBody>
      </p:sp>
      <p:cxnSp>
        <p:nvCxnSpPr>
          <p:cNvPr id="11" name="Straight Connector 10"/>
          <p:cNvCxnSpPr>
            <a:cxnSpLocks/>
          </p:cNvCxnSpPr>
          <p:nvPr userDrawn="1"/>
        </p:nvCxnSpPr>
        <p:spPr>
          <a:xfrm>
            <a:off x="623888" y="4562475"/>
            <a:ext cx="7886700"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a:cxnSpLocks/>
          </p:cNvCxnSpPr>
          <p:nvPr userDrawn="1"/>
        </p:nvCxnSpPr>
        <p:spPr>
          <a:xfrm>
            <a:off x="1143000" y="4694092"/>
            <a:ext cx="6858000"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1099844"/>
      </p:ext>
    </p:extLst>
  </p:cSld>
  <p:clrMapOvr>
    <a:masterClrMapping/>
  </p:clrMapOvr>
  <p:extLst mod="1">
    <p:ext uri="{DCECCB84-F9BA-43D5-87BE-67443E8EF086}">
      <p15:sldGuideLst xmlns:p15="http://schemas.microsoft.com/office/powerpoint/2012/main" xmlns="">
        <p15:guide id="1"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28650" y="-1241"/>
            <a:ext cx="7886700" cy="1325563"/>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628650" y="1409706"/>
            <a:ext cx="7886700" cy="47672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B2094-9930-4D51-AEBA-B1D8AF805A21}" type="slidenum">
              <a:rPr lang="en-US" smtClean="0"/>
              <a:t>‹#›</a:t>
            </a:fld>
            <a:endParaRPr lang="en-US"/>
          </a:p>
        </p:txBody>
      </p:sp>
    </p:spTree>
    <p:extLst>
      <p:ext uri="{BB962C8B-B14F-4D97-AF65-F5344CB8AC3E}">
        <p14:creationId xmlns:p14="http://schemas.microsoft.com/office/powerpoint/2010/main" val="62325597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28650" y="8885"/>
            <a:ext cx="7886700" cy="1325563"/>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628650" y="1409706"/>
            <a:ext cx="3886200" cy="47672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29150" y="1409706"/>
            <a:ext cx="3886200" cy="47672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B2094-9930-4D51-AEBA-B1D8AF805A21}" type="slidenum">
              <a:rPr lang="en-US" smtClean="0"/>
              <a:t>‹#›</a:t>
            </a:fld>
            <a:endParaRPr lang="en-US"/>
          </a:p>
        </p:txBody>
      </p:sp>
    </p:spTree>
    <p:extLst>
      <p:ext uri="{BB962C8B-B14F-4D97-AF65-F5344CB8AC3E}">
        <p14:creationId xmlns:p14="http://schemas.microsoft.com/office/powerpoint/2010/main" val="2117038860"/>
      </p:ext>
    </p:extLst>
  </p:cSld>
  <p:clrMapOvr>
    <a:masterClrMapping/>
  </p:clrMapOvr>
  <p:extLst mod="1">
    <p:ext uri="{DCECCB84-F9BA-43D5-87BE-67443E8EF086}">
      <p15:sldGuideLst xmlns:p15="http://schemas.microsoft.com/office/powerpoint/2012/main" xmlns="">
        <p15:guide id="1" orient="horz">
          <p15:clr>
            <a:srgbClr val="FBAE40"/>
          </p15:clr>
        </p15:guide>
        <p15:guide id="2" pos="528">
          <p15:clr>
            <a:srgbClr val="FBAE40"/>
          </p15:clr>
        </p15:guide>
        <p15:guide id="3" orient="horz" pos="226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8650" y="7"/>
            <a:ext cx="78867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29842" y="1409700"/>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29842" y="2317749"/>
            <a:ext cx="3868340" cy="387191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29152" y="1409700"/>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29152" y="2317749"/>
            <a:ext cx="3887391" cy="387191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C7B2094-9930-4D51-AEBA-B1D8AF805A21}" type="slidenum">
              <a:rPr lang="en-US" smtClean="0"/>
              <a:t>‹#›</a:t>
            </a:fld>
            <a:endParaRPr lang="en-US"/>
          </a:p>
        </p:txBody>
      </p:sp>
    </p:spTree>
    <p:extLst>
      <p:ext uri="{BB962C8B-B14F-4D97-AF65-F5344CB8AC3E}">
        <p14:creationId xmlns:p14="http://schemas.microsoft.com/office/powerpoint/2010/main" val="361560488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C7B2094-9930-4D51-AEBA-B1D8AF805A21}" type="slidenum">
              <a:rPr lang="en-US" smtClean="0"/>
              <a:t>‹#›</a:t>
            </a:fld>
            <a:endParaRPr lang="en-US"/>
          </a:p>
        </p:txBody>
      </p:sp>
    </p:spTree>
    <p:extLst>
      <p:ext uri="{BB962C8B-B14F-4D97-AF65-F5344CB8AC3E}">
        <p14:creationId xmlns:p14="http://schemas.microsoft.com/office/powerpoint/2010/main" val="325800325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C7B2094-9930-4D51-AEBA-B1D8AF805A21}" type="slidenum">
              <a:rPr lang="en-US" smtClean="0"/>
              <a:t>‹#›</a:t>
            </a:fld>
            <a:endParaRPr lang="en-US"/>
          </a:p>
        </p:txBody>
      </p:sp>
    </p:spTree>
    <p:extLst>
      <p:ext uri="{BB962C8B-B14F-4D97-AF65-F5344CB8AC3E}">
        <p14:creationId xmlns:p14="http://schemas.microsoft.com/office/powerpoint/2010/main" val="100638628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B2094-9930-4D51-AEBA-B1D8AF805A21}" type="slidenum">
              <a:rPr lang="en-US" smtClean="0"/>
              <a:t>‹#›</a:t>
            </a:fld>
            <a:endParaRPr lang="en-US"/>
          </a:p>
        </p:txBody>
      </p:sp>
    </p:spTree>
    <p:extLst>
      <p:ext uri="{BB962C8B-B14F-4D97-AF65-F5344CB8AC3E}">
        <p14:creationId xmlns:p14="http://schemas.microsoft.com/office/powerpoint/2010/main" val="3697242940"/>
      </p:ext>
    </p:extLst>
  </p:cSld>
  <p:clrMapOvr>
    <a:masterClrMapping/>
  </p:clrMapOvr>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B2094-9930-4D51-AEBA-B1D8AF805A21}" type="slidenum">
              <a:rPr lang="en-US" smtClean="0"/>
              <a:t>‹#›</a:t>
            </a:fld>
            <a:endParaRPr lang="en-US"/>
          </a:p>
        </p:txBody>
      </p:sp>
    </p:spTree>
    <p:extLst>
      <p:ext uri="{BB962C8B-B14F-4D97-AF65-F5344CB8AC3E}">
        <p14:creationId xmlns:p14="http://schemas.microsoft.com/office/powerpoint/2010/main" val="2742145890"/>
      </p:ext>
    </p:extLst>
  </p:cSld>
  <p:clrMapOvr>
    <a:masterClrMapping/>
  </p:clrMapOvr>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B2094-9930-4D51-AEBA-B1D8AF805A21}" type="slidenum">
              <a:rPr lang="en-US" smtClean="0"/>
              <a:t>‹#›</a:t>
            </a:fld>
            <a:endParaRPr lang="en-US"/>
          </a:p>
        </p:txBody>
      </p:sp>
    </p:spTree>
    <p:extLst>
      <p:ext uri="{BB962C8B-B14F-4D97-AF65-F5344CB8AC3E}">
        <p14:creationId xmlns:p14="http://schemas.microsoft.com/office/powerpoint/2010/main" val="2625277565"/>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623888" y="1709739"/>
            <a:ext cx="7886700" cy="2852737"/>
          </a:xfrm>
        </p:spPr>
        <p:txBody>
          <a:bodyPr anchor="b"/>
          <a:lstStyle>
            <a:lvl1pPr algn="ctr">
              <a:defRPr sz="6000"/>
            </a:lvl1pPr>
          </a:lstStyle>
          <a:p>
            <a:r>
              <a:rPr lang="en-US" dirty="0"/>
              <a:t>Click to Edit Section Title</a:t>
            </a:r>
          </a:p>
        </p:txBody>
      </p:sp>
      <p:sp>
        <p:nvSpPr>
          <p:cNvPr id="8" name="Date Placeholder 3"/>
          <p:cNvSpPr>
            <a:spLocks noGrp="1"/>
          </p:cNvSpPr>
          <p:nvPr>
            <p:ph type="dt" sz="half" idx="10"/>
          </p:nvPr>
        </p:nvSpPr>
        <p:spPr>
          <a:xfrm>
            <a:off x="628650" y="6356351"/>
            <a:ext cx="2057400" cy="365125"/>
          </a:xfrm>
        </p:spPr>
        <p:txBody>
          <a:bodyPr/>
          <a:lstStyle/>
          <a:p>
            <a:endParaRPr lang="en-US"/>
          </a:p>
        </p:txBody>
      </p:sp>
      <p:sp>
        <p:nvSpPr>
          <p:cNvPr id="9" name="Footer Placeholder 4"/>
          <p:cNvSpPr>
            <a:spLocks noGrp="1"/>
          </p:cNvSpPr>
          <p:nvPr>
            <p:ph type="ftr" sz="quarter" idx="11"/>
          </p:nvPr>
        </p:nvSpPr>
        <p:spPr>
          <a:xfrm>
            <a:off x="3028950" y="6356351"/>
            <a:ext cx="3086100" cy="365125"/>
          </a:xfrm>
        </p:spPr>
        <p:txBody>
          <a:bodyPr/>
          <a:lstStyle/>
          <a:p>
            <a:endParaRPr lang="en-US"/>
          </a:p>
        </p:txBody>
      </p:sp>
      <p:sp>
        <p:nvSpPr>
          <p:cNvPr id="10" name="Slide Number Placeholder 5"/>
          <p:cNvSpPr>
            <a:spLocks noGrp="1"/>
          </p:cNvSpPr>
          <p:nvPr>
            <p:ph type="sldNum" sz="quarter" idx="12"/>
          </p:nvPr>
        </p:nvSpPr>
        <p:spPr>
          <a:xfrm>
            <a:off x="6457950" y="6356351"/>
            <a:ext cx="2057400" cy="365125"/>
          </a:xfrm>
        </p:spPr>
        <p:txBody>
          <a:bodyPr/>
          <a:lstStyle/>
          <a:p>
            <a:fld id="{8C7B2094-9930-4D51-AEBA-B1D8AF805A21}" type="slidenum">
              <a:rPr lang="en-US" smtClean="0"/>
              <a:t>‹#›</a:t>
            </a:fld>
            <a:endParaRPr lang="en-US"/>
          </a:p>
        </p:txBody>
      </p:sp>
      <p:cxnSp>
        <p:nvCxnSpPr>
          <p:cNvPr id="11" name="Straight Connector 10"/>
          <p:cNvCxnSpPr>
            <a:cxnSpLocks/>
          </p:cNvCxnSpPr>
          <p:nvPr/>
        </p:nvCxnSpPr>
        <p:spPr>
          <a:xfrm>
            <a:off x="623888" y="4562475"/>
            <a:ext cx="78867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a:cxnSpLocks/>
          </p:cNvCxnSpPr>
          <p:nvPr/>
        </p:nvCxnSpPr>
        <p:spPr>
          <a:xfrm>
            <a:off x="1143000" y="4694092"/>
            <a:ext cx="6858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6939756"/>
      </p:ext>
    </p:extLst>
  </p:cSld>
  <p:clrMapOvr>
    <a:masterClrMapping/>
  </p:clrMapOvr>
  <p:extLst mod="1">
    <p:ext uri="{DCECCB84-F9BA-43D5-87BE-67443E8EF086}">
      <p15:sldGuideLst xmlns:p15="http://schemas.microsoft.com/office/powerpoint/2012/main" xmlns="">
        <p15:guide id="1" pos="3840"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B2094-9930-4D51-AEBA-B1D8AF805A21}" type="slidenum">
              <a:rPr lang="en-US" smtClean="0"/>
              <a:t>‹#›</a:t>
            </a:fld>
            <a:endParaRPr lang="en-US"/>
          </a:p>
        </p:txBody>
      </p:sp>
    </p:spTree>
    <p:extLst>
      <p:ext uri="{BB962C8B-B14F-4D97-AF65-F5344CB8AC3E}">
        <p14:creationId xmlns:p14="http://schemas.microsoft.com/office/powerpoint/2010/main" val="3968351049"/>
      </p:ext>
    </p:extLst>
  </p:cSld>
  <p:clrMapOvr>
    <a:masterClrMapping/>
  </p:clrMapOvr>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C7B2094-9930-4D51-AEBA-B1D8AF805A21}" type="slidenum">
              <a:rPr lang="en-US" smtClean="0"/>
              <a:t>‹#›</a:t>
            </a:fld>
            <a:endParaRPr lang="en-US"/>
          </a:p>
        </p:txBody>
      </p:sp>
    </p:spTree>
    <p:extLst>
      <p:ext uri="{BB962C8B-B14F-4D97-AF65-F5344CB8AC3E}">
        <p14:creationId xmlns:p14="http://schemas.microsoft.com/office/powerpoint/2010/main" val="1400571731"/>
      </p:ext>
    </p:extLst>
  </p:cSld>
  <p:clrMapOvr>
    <a:masterClrMapping/>
  </p:clrMapOvr>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C7B2094-9930-4D51-AEBA-B1D8AF805A21}" type="slidenum">
              <a:rPr lang="en-US" smtClean="0"/>
              <a:t>‹#›</a:t>
            </a:fld>
            <a:endParaRPr lang="en-US"/>
          </a:p>
        </p:txBody>
      </p:sp>
    </p:spTree>
    <p:extLst>
      <p:ext uri="{BB962C8B-B14F-4D97-AF65-F5344CB8AC3E}">
        <p14:creationId xmlns:p14="http://schemas.microsoft.com/office/powerpoint/2010/main" val="699533029"/>
      </p:ext>
    </p:extLst>
  </p:cSld>
  <p:clrMapOvr>
    <a:masterClrMapping/>
  </p:clrMapOvr>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C7B2094-9930-4D51-AEBA-B1D8AF805A21}" type="slidenum">
              <a:rPr lang="en-US" smtClean="0"/>
              <a:t>‹#›</a:t>
            </a:fld>
            <a:endParaRPr lang="en-US"/>
          </a:p>
        </p:txBody>
      </p:sp>
    </p:spTree>
    <p:extLst>
      <p:ext uri="{BB962C8B-B14F-4D97-AF65-F5344CB8AC3E}">
        <p14:creationId xmlns:p14="http://schemas.microsoft.com/office/powerpoint/2010/main" val="11967655"/>
      </p:ext>
    </p:extLst>
  </p:cSld>
  <p:clrMapOvr>
    <a:masterClrMapping/>
  </p:clrMapOvr>
  <p:hf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B2094-9930-4D51-AEBA-B1D8AF805A21}" type="slidenum">
              <a:rPr lang="en-US" smtClean="0"/>
              <a:t>‹#›</a:t>
            </a:fld>
            <a:endParaRPr lang="en-US"/>
          </a:p>
        </p:txBody>
      </p:sp>
    </p:spTree>
    <p:extLst>
      <p:ext uri="{BB962C8B-B14F-4D97-AF65-F5344CB8AC3E}">
        <p14:creationId xmlns:p14="http://schemas.microsoft.com/office/powerpoint/2010/main" val="1909041694"/>
      </p:ext>
    </p:extLst>
  </p:cSld>
  <p:clrMapOvr>
    <a:masterClrMapping/>
  </p:clrMapOvr>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B2094-9930-4D51-AEBA-B1D8AF805A21}" type="slidenum">
              <a:rPr lang="en-US" smtClean="0"/>
              <a:t>‹#›</a:t>
            </a:fld>
            <a:endParaRPr lang="en-US"/>
          </a:p>
        </p:txBody>
      </p:sp>
    </p:spTree>
    <p:extLst>
      <p:ext uri="{BB962C8B-B14F-4D97-AF65-F5344CB8AC3E}">
        <p14:creationId xmlns:p14="http://schemas.microsoft.com/office/powerpoint/2010/main" val="1773425826"/>
      </p:ext>
    </p:extLst>
  </p:cSld>
  <p:clrMapOvr>
    <a:masterClrMapping/>
  </p:clrMapOvr>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B2094-9930-4D51-AEBA-B1D8AF805A21}" type="slidenum">
              <a:rPr lang="en-US" smtClean="0"/>
              <a:t>‹#›</a:t>
            </a:fld>
            <a:endParaRPr lang="en-US"/>
          </a:p>
        </p:txBody>
      </p:sp>
    </p:spTree>
    <p:extLst>
      <p:ext uri="{BB962C8B-B14F-4D97-AF65-F5344CB8AC3E}">
        <p14:creationId xmlns:p14="http://schemas.microsoft.com/office/powerpoint/2010/main" val="1589394595"/>
      </p:ext>
    </p:extLst>
  </p:cSld>
  <p:clrMapOvr>
    <a:masterClrMapping/>
  </p:clrMapOvr>
  <p:hf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B2094-9930-4D51-AEBA-B1D8AF805A21}" type="slidenum">
              <a:rPr lang="en-US" smtClean="0"/>
              <a:t>‹#›</a:t>
            </a:fld>
            <a:endParaRPr lang="en-US"/>
          </a:p>
        </p:txBody>
      </p:sp>
    </p:spTree>
    <p:extLst>
      <p:ext uri="{BB962C8B-B14F-4D97-AF65-F5344CB8AC3E}">
        <p14:creationId xmlns:p14="http://schemas.microsoft.com/office/powerpoint/2010/main" val="2453291156"/>
      </p:ext>
    </p:extLst>
  </p:cSld>
  <p:clrMapOvr>
    <a:masterClrMapping/>
  </p:clrMapOvr>
  <p:hf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Quote">
    <p:spTree>
      <p:nvGrpSpPr>
        <p:cNvPr id="1" name="Shape 33"/>
        <p:cNvGrpSpPr/>
        <p:nvPr/>
      </p:nvGrpSpPr>
      <p:grpSpPr>
        <a:xfrm>
          <a:off x="0" y="0"/>
          <a:ext cx="0" cy="0"/>
          <a:chOff x="0" y="0"/>
          <a:chExt cx="0" cy="0"/>
        </a:xfrm>
      </p:grpSpPr>
      <p:sp>
        <p:nvSpPr>
          <p:cNvPr id="34" name="Shape 34"/>
          <p:cNvSpPr txBox="1">
            <a:spLocks noGrp="1"/>
          </p:cNvSpPr>
          <p:nvPr>
            <p:ph type="body" idx="1"/>
          </p:nvPr>
        </p:nvSpPr>
        <p:spPr>
          <a:xfrm>
            <a:off x="2225675" y="2882401"/>
            <a:ext cx="4692600" cy="1093199"/>
          </a:xfrm>
          <a:prstGeom prst="rect">
            <a:avLst/>
          </a:prstGeom>
        </p:spPr>
        <p:txBody>
          <a:bodyPr lIns="91425" tIns="91425" rIns="91425" bIns="91425" anchor="ctr" anchorCtr="0"/>
          <a:lstStyle>
            <a:lvl1pPr lvl="0" algn="ctr" rtl="0">
              <a:spcBef>
                <a:spcPts val="0"/>
              </a:spcBef>
              <a:defRPr b="1" i="1"/>
            </a:lvl1pPr>
            <a:lvl2pPr lvl="1" algn="ctr" rtl="0">
              <a:spcBef>
                <a:spcPts val="0"/>
              </a:spcBef>
              <a:defRPr b="1" i="1"/>
            </a:lvl2pPr>
            <a:lvl3pPr lvl="2" algn="ctr" rtl="0">
              <a:spcBef>
                <a:spcPts val="0"/>
              </a:spcBef>
              <a:defRPr b="1" i="1"/>
            </a:lvl3pPr>
            <a:lvl4pPr lvl="3" algn="ctr" rtl="0">
              <a:spcBef>
                <a:spcPts val="0"/>
              </a:spcBef>
              <a:defRPr b="1" i="1"/>
            </a:lvl4pPr>
            <a:lvl5pPr lvl="4" algn="ctr" rtl="0">
              <a:spcBef>
                <a:spcPts val="0"/>
              </a:spcBef>
              <a:defRPr b="1" i="1"/>
            </a:lvl5pPr>
            <a:lvl6pPr lvl="5" algn="ctr" rtl="0">
              <a:spcBef>
                <a:spcPts val="0"/>
              </a:spcBef>
              <a:defRPr b="1" i="1"/>
            </a:lvl6pPr>
            <a:lvl7pPr lvl="6" algn="ctr" rtl="0">
              <a:spcBef>
                <a:spcPts val="0"/>
              </a:spcBef>
              <a:defRPr b="1" i="1"/>
            </a:lvl7pPr>
            <a:lvl8pPr lvl="7" algn="ctr" rtl="0">
              <a:spcBef>
                <a:spcPts val="0"/>
              </a:spcBef>
              <a:defRPr b="1" i="1"/>
            </a:lvl8pPr>
            <a:lvl9pPr lvl="8" algn="ctr">
              <a:spcBef>
                <a:spcPts val="0"/>
              </a:spcBef>
              <a:defRPr b="1" i="1"/>
            </a:lvl9pPr>
          </a:lstStyle>
          <a:p>
            <a:pPr lvl="0"/>
            <a:r>
              <a:rPr lang="en-US" smtClean="0"/>
              <a:t>Click to edit Master text styles</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ub Section Header">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623888" y="3157957"/>
            <a:ext cx="7886700" cy="2152879"/>
          </a:xfrm>
        </p:spPr>
        <p:txBody>
          <a:bodyPr anchor="t"/>
          <a:lstStyle>
            <a:lvl1pPr>
              <a:defRPr sz="6000"/>
            </a:lvl1pPr>
          </a:lstStyle>
          <a:p>
            <a:r>
              <a:rPr lang="en-US" dirty="0"/>
              <a:t>Click to Edit Sub-Section Title</a:t>
            </a:r>
          </a:p>
        </p:txBody>
      </p:sp>
      <p:sp>
        <p:nvSpPr>
          <p:cNvPr id="7" name="Text Placeholder 2"/>
          <p:cNvSpPr>
            <a:spLocks noGrp="1"/>
          </p:cNvSpPr>
          <p:nvPr>
            <p:ph type="body" idx="1" hasCustomPrompt="1"/>
          </p:nvPr>
        </p:nvSpPr>
        <p:spPr>
          <a:xfrm>
            <a:off x="623888" y="1657769"/>
            <a:ext cx="7886700" cy="1500187"/>
          </a:xfrm>
        </p:spPr>
        <p:txBody>
          <a:bodyPr anchor="b"/>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Section Title</a:t>
            </a:r>
          </a:p>
        </p:txBody>
      </p:sp>
      <p:sp>
        <p:nvSpPr>
          <p:cNvPr id="8" name="Date Placeholder 3"/>
          <p:cNvSpPr>
            <a:spLocks noGrp="1"/>
          </p:cNvSpPr>
          <p:nvPr>
            <p:ph type="dt" sz="half" idx="10"/>
          </p:nvPr>
        </p:nvSpPr>
        <p:spPr>
          <a:xfrm>
            <a:off x="628650" y="6356351"/>
            <a:ext cx="2057400" cy="365125"/>
          </a:xfrm>
        </p:spPr>
        <p:txBody>
          <a:bodyPr/>
          <a:lstStyle/>
          <a:p>
            <a:endParaRPr lang="en-US"/>
          </a:p>
        </p:txBody>
      </p:sp>
      <p:sp>
        <p:nvSpPr>
          <p:cNvPr id="9" name="Footer Placeholder 4"/>
          <p:cNvSpPr>
            <a:spLocks noGrp="1"/>
          </p:cNvSpPr>
          <p:nvPr>
            <p:ph type="ftr" sz="quarter" idx="11"/>
          </p:nvPr>
        </p:nvSpPr>
        <p:spPr>
          <a:xfrm>
            <a:off x="3028950" y="6356351"/>
            <a:ext cx="3086100" cy="365125"/>
          </a:xfrm>
        </p:spPr>
        <p:txBody>
          <a:bodyPr/>
          <a:lstStyle/>
          <a:p>
            <a:endParaRPr lang="en-US"/>
          </a:p>
        </p:txBody>
      </p:sp>
      <p:sp>
        <p:nvSpPr>
          <p:cNvPr id="10" name="Slide Number Placeholder 5"/>
          <p:cNvSpPr>
            <a:spLocks noGrp="1"/>
          </p:cNvSpPr>
          <p:nvPr>
            <p:ph type="sldNum" sz="quarter" idx="12"/>
          </p:nvPr>
        </p:nvSpPr>
        <p:spPr>
          <a:xfrm>
            <a:off x="6457950" y="6356351"/>
            <a:ext cx="2057400" cy="365125"/>
          </a:xfrm>
        </p:spPr>
        <p:txBody>
          <a:bodyPr/>
          <a:lstStyle/>
          <a:p>
            <a:fld id="{8C7B2094-9930-4D51-AEBA-B1D8AF805A21}" type="slidenum">
              <a:rPr lang="en-US" smtClean="0"/>
              <a:t>‹#›</a:t>
            </a:fld>
            <a:endParaRPr lang="en-US"/>
          </a:p>
        </p:txBody>
      </p:sp>
      <p:cxnSp>
        <p:nvCxnSpPr>
          <p:cNvPr id="11" name="Straight Connector 10"/>
          <p:cNvCxnSpPr>
            <a:cxnSpLocks/>
          </p:cNvCxnSpPr>
          <p:nvPr/>
        </p:nvCxnSpPr>
        <p:spPr>
          <a:xfrm>
            <a:off x="623888" y="3157956"/>
            <a:ext cx="78867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270231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cSld name="Title">
    <p:spTree>
      <p:nvGrpSpPr>
        <p:cNvPr id="1" name="Shape 8"/>
        <p:cNvGrpSpPr/>
        <p:nvPr/>
      </p:nvGrpSpPr>
      <p:grpSpPr>
        <a:xfrm>
          <a:off x="0" y="0"/>
          <a:ext cx="0" cy="0"/>
          <a:chOff x="0" y="0"/>
          <a:chExt cx="0" cy="0"/>
        </a:xfrm>
      </p:grpSpPr>
      <p:sp>
        <p:nvSpPr>
          <p:cNvPr id="9" name="Shape 9"/>
          <p:cNvSpPr txBox="1">
            <a:spLocks noGrp="1"/>
          </p:cNvSpPr>
          <p:nvPr>
            <p:ph type="ctrTitle"/>
          </p:nvPr>
        </p:nvSpPr>
        <p:spPr>
          <a:xfrm>
            <a:off x="2328150" y="2655767"/>
            <a:ext cx="4487700" cy="1546399"/>
          </a:xfrm>
          <a:prstGeom prst="rect">
            <a:avLst/>
          </a:prstGeom>
        </p:spPr>
        <p:txBody>
          <a:bodyPr lIns="91425" tIns="91425" rIns="91425" bIns="91425" anchor="ctr" anchorCtr="0"/>
          <a:lstStyle>
            <a:lvl1pPr lvl="0" algn="ctr">
              <a:spcBef>
                <a:spcPts val="0"/>
              </a:spcBef>
              <a:buSzPct val="100000"/>
              <a:defRPr sz="4600"/>
            </a:lvl1pPr>
            <a:lvl2pPr lvl="1" algn="ctr">
              <a:spcBef>
                <a:spcPts val="0"/>
              </a:spcBef>
              <a:buSzPct val="100000"/>
              <a:defRPr sz="4800"/>
            </a:lvl2pPr>
            <a:lvl3pPr lvl="2" algn="ctr">
              <a:spcBef>
                <a:spcPts val="0"/>
              </a:spcBef>
              <a:buSzPct val="100000"/>
              <a:defRPr sz="4800"/>
            </a:lvl3pPr>
            <a:lvl4pPr lvl="3" algn="ctr">
              <a:spcBef>
                <a:spcPts val="0"/>
              </a:spcBef>
              <a:buSzPct val="100000"/>
              <a:defRPr sz="4800"/>
            </a:lvl4pPr>
            <a:lvl5pPr lvl="4" algn="ctr">
              <a:spcBef>
                <a:spcPts val="0"/>
              </a:spcBef>
              <a:buSzPct val="100000"/>
              <a:defRPr sz="4800"/>
            </a:lvl5pPr>
            <a:lvl6pPr lvl="5" algn="ctr">
              <a:spcBef>
                <a:spcPts val="0"/>
              </a:spcBef>
              <a:buSzPct val="100000"/>
              <a:defRPr sz="4800"/>
            </a:lvl6pPr>
            <a:lvl7pPr lvl="6" algn="ctr">
              <a:spcBef>
                <a:spcPts val="0"/>
              </a:spcBef>
              <a:buSzPct val="100000"/>
              <a:defRPr sz="4800"/>
            </a:lvl7pPr>
            <a:lvl8pPr lvl="7" algn="ctr">
              <a:spcBef>
                <a:spcPts val="0"/>
              </a:spcBef>
              <a:buSzPct val="100000"/>
              <a:defRPr sz="4800"/>
            </a:lvl8pPr>
            <a:lvl9pPr lvl="8" algn="ctr">
              <a:spcBef>
                <a:spcPts val="0"/>
              </a:spcBef>
              <a:buSzPct val="100000"/>
              <a:defRPr sz="4800"/>
            </a:lvl9pPr>
          </a:lstStyle>
          <a:p>
            <a:r>
              <a:rPr lang="en-US" smtClean="0"/>
              <a:t>Click to edit Master title style</a:t>
            </a:r>
            <a:endParaRPr/>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C7B2094-9930-4D51-AEBA-B1D8AF805A21}" type="slidenum">
              <a:rPr lang="en-US" smtClean="0"/>
              <a:t>‹#›</a:t>
            </a:fld>
            <a:endParaRPr lang="en-US"/>
          </a:p>
        </p:txBody>
      </p:sp>
      <p:sp>
        <p:nvSpPr>
          <p:cNvPr id="6" name="Pentagon 5"/>
          <p:cNvSpPr/>
          <p:nvPr userDrawn="1"/>
        </p:nvSpPr>
        <p:spPr>
          <a:xfrm>
            <a:off x="0" y="457200"/>
            <a:ext cx="6553200" cy="685800"/>
          </a:xfrm>
          <a:prstGeom prst="homePlate">
            <a:avLst/>
          </a:prstGeom>
          <a:solidFill>
            <a:schemeClr val="accent1"/>
          </a:solidFill>
          <a:ln>
            <a:solidFill>
              <a:srgbClr val="004D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62424788"/>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cSld name="Blank small">
    <p:spTree>
      <p:nvGrpSpPr>
        <p:cNvPr id="1" name="Shape 122"/>
        <p:cNvGrpSpPr/>
        <p:nvPr/>
      </p:nvGrpSpPr>
      <p:grpSpPr>
        <a:xfrm>
          <a:off x="0" y="0"/>
          <a:ext cx="0" cy="0"/>
          <a:chOff x="0" y="0"/>
          <a:chExt cx="0" cy="0"/>
        </a:xfrm>
      </p:grpSpPr>
      <p:sp>
        <p:nvSpPr>
          <p:cNvPr id="3" name="Rectangle 2"/>
          <p:cNvSpPr/>
          <p:nvPr userDrawn="1"/>
        </p:nvSpPr>
        <p:spPr>
          <a:xfrm>
            <a:off x="-4550" y="-32982"/>
            <a:ext cx="9144000" cy="6858000"/>
          </a:xfrm>
          <a:prstGeom prst="rect">
            <a:avLst/>
          </a:prstGeom>
          <a:blipFill dpi="0" rotWithShape="1">
            <a:blip r:embed="rId2">
              <a:alphaModFix amt="20000"/>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Pentagon 13"/>
          <p:cNvSpPr/>
          <p:nvPr userDrawn="1"/>
        </p:nvSpPr>
        <p:spPr>
          <a:xfrm>
            <a:off x="0" y="457200"/>
            <a:ext cx="6553200" cy="685800"/>
          </a:xfrm>
          <a:prstGeom prst="homePlat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twoColTx">
  <p:cSld name="Title + 2 columns">
    <p:spTree>
      <p:nvGrpSpPr>
        <p:cNvPr id="1" name="Shape 61"/>
        <p:cNvGrpSpPr/>
        <p:nvPr/>
      </p:nvGrpSpPr>
      <p:grpSpPr>
        <a:xfrm>
          <a:off x="0" y="0"/>
          <a:ext cx="0" cy="0"/>
          <a:chOff x="0" y="0"/>
          <a:chExt cx="0" cy="0"/>
        </a:xfrm>
      </p:grpSpPr>
      <p:sp>
        <p:nvSpPr>
          <p:cNvPr id="62" name="Shape 62"/>
          <p:cNvSpPr txBox="1">
            <a:spLocks noGrp="1"/>
          </p:cNvSpPr>
          <p:nvPr>
            <p:ph type="title"/>
          </p:nvPr>
        </p:nvSpPr>
        <p:spPr>
          <a:xfrm>
            <a:off x="1067087" y="1217134"/>
            <a:ext cx="5972100" cy="847999"/>
          </a:xfrm>
          <a:prstGeom prst="rect">
            <a:avLst/>
          </a:prstGeom>
        </p:spPr>
        <p:txBody>
          <a:bodyPr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r>
              <a:rPr lang="en-US" smtClean="0"/>
              <a:t>Click to edit Master title style</a:t>
            </a:r>
            <a:endParaRPr/>
          </a:p>
        </p:txBody>
      </p:sp>
      <p:sp>
        <p:nvSpPr>
          <p:cNvPr id="63" name="Shape 63"/>
          <p:cNvSpPr txBox="1">
            <a:spLocks noGrp="1"/>
          </p:cNvSpPr>
          <p:nvPr>
            <p:ph type="body" idx="1"/>
          </p:nvPr>
        </p:nvSpPr>
        <p:spPr>
          <a:xfrm>
            <a:off x="1067100" y="2275933"/>
            <a:ext cx="2977800" cy="4291600"/>
          </a:xfrm>
          <a:prstGeom prst="rect">
            <a:avLst/>
          </a:prstGeom>
        </p:spPr>
        <p:txBody>
          <a:bodyPr lIns="91425" tIns="91425" rIns="91425" bIns="91425" anchor="t" anchorCtr="0"/>
          <a:lstStyle>
            <a:lvl1pPr lvl="0">
              <a:spcBef>
                <a:spcPts val="0"/>
              </a:spcBef>
              <a:buSzPct val="100000"/>
              <a:defRPr sz="1800"/>
            </a:lvl1pPr>
            <a:lvl2pPr lvl="1">
              <a:spcBef>
                <a:spcPts val="0"/>
              </a:spcBef>
              <a:buSzPct val="100000"/>
              <a:defRPr sz="1800"/>
            </a:lvl2pPr>
            <a:lvl3pPr lvl="2">
              <a:spcBef>
                <a:spcPts val="0"/>
              </a:spcBef>
              <a:buSzPct val="100000"/>
              <a:defRPr sz="1800"/>
            </a:lvl3pPr>
            <a:lvl4pPr lvl="3">
              <a:spcBef>
                <a:spcPts val="0"/>
              </a:spcBef>
              <a:buSzPct val="100000"/>
              <a:defRPr sz="1800"/>
            </a:lvl4pPr>
            <a:lvl5pPr lvl="4">
              <a:spcBef>
                <a:spcPts val="0"/>
              </a:spcBef>
              <a:buSzPct val="100000"/>
              <a:defRPr sz="1800"/>
            </a:lvl5pPr>
            <a:lvl6pPr lvl="5">
              <a:spcBef>
                <a:spcPts val="0"/>
              </a:spcBef>
              <a:buSzPct val="100000"/>
              <a:defRPr sz="1800"/>
            </a:lvl6pPr>
            <a:lvl7pPr lvl="6">
              <a:spcBef>
                <a:spcPts val="0"/>
              </a:spcBef>
              <a:buSzPct val="100000"/>
              <a:defRPr sz="1800"/>
            </a:lvl7pPr>
            <a:lvl8pPr lvl="7">
              <a:spcBef>
                <a:spcPts val="0"/>
              </a:spcBef>
              <a:buSzPct val="100000"/>
              <a:defRPr sz="1800"/>
            </a:lvl8pPr>
            <a:lvl9pPr lvl="8">
              <a:spcBef>
                <a:spcPts val="0"/>
              </a:spcBef>
              <a:buSzPct val="100000"/>
              <a:defRPr sz="1800"/>
            </a:lvl9pPr>
          </a:lstStyle>
          <a:p>
            <a:pPr lvl="0"/>
            <a:r>
              <a:rPr lang="en-US" smtClean="0"/>
              <a:t>Click to edit Master text styles</a:t>
            </a:r>
          </a:p>
        </p:txBody>
      </p:sp>
      <p:sp>
        <p:nvSpPr>
          <p:cNvPr id="64" name="Shape 64"/>
          <p:cNvSpPr txBox="1">
            <a:spLocks noGrp="1"/>
          </p:cNvSpPr>
          <p:nvPr>
            <p:ph type="body" idx="2"/>
          </p:nvPr>
        </p:nvSpPr>
        <p:spPr>
          <a:xfrm>
            <a:off x="4224148" y="2275933"/>
            <a:ext cx="2977800" cy="4291600"/>
          </a:xfrm>
          <a:prstGeom prst="rect">
            <a:avLst/>
          </a:prstGeom>
        </p:spPr>
        <p:txBody>
          <a:bodyPr lIns="91425" tIns="91425" rIns="91425" bIns="91425" anchor="t" anchorCtr="0"/>
          <a:lstStyle>
            <a:lvl1pPr lvl="0">
              <a:spcBef>
                <a:spcPts val="0"/>
              </a:spcBef>
              <a:buSzPct val="100000"/>
              <a:defRPr sz="1800"/>
            </a:lvl1pPr>
            <a:lvl2pPr lvl="1">
              <a:spcBef>
                <a:spcPts val="0"/>
              </a:spcBef>
              <a:buSzPct val="100000"/>
              <a:defRPr sz="1800"/>
            </a:lvl2pPr>
            <a:lvl3pPr lvl="2">
              <a:spcBef>
                <a:spcPts val="0"/>
              </a:spcBef>
              <a:buSzPct val="100000"/>
              <a:defRPr sz="1800"/>
            </a:lvl3pPr>
            <a:lvl4pPr lvl="3">
              <a:spcBef>
                <a:spcPts val="0"/>
              </a:spcBef>
              <a:buSzPct val="100000"/>
              <a:defRPr sz="1800"/>
            </a:lvl4pPr>
            <a:lvl5pPr lvl="4">
              <a:spcBef>
                <a:spcPts val="0"/>
              </a:spcBef>
              <a:buSzPct val="100000"/>
              <a:defRPr sz="1800"/>
            </a:lvl5pPr>
            <a:lvl6pPr lvl="5">
              <a:spcBef>
                <a:spcPts val="0"/>
              </a:spcBef>
              <a:buSzPct val="100000"/>
              <a:defRPr sz="1800"/>
            </a:lvl6pPr>
            <a:lvl7pPr lvl="6">
              <a:spcBef>
                <a:spcPts val="0"/>
              </a:spcBef>
              <a:buSzPct val="100000"/>
              <a:defRPr sz="1800"/>
            </a:lvl7pPr>
            <a:lvl8pPr lvl="7">
              <a:spcBef>
                <a:spcPts val="0"/>
              </a:spcBef>
              <a:buSzPct val="100000"/>
              <a:defRPr sz="1800"/>
            </a:lvl8pPr>
            <a:lvl9pPr lvl="8">
              <a:spcBef>
                <a:spcPts val="0"/>
              </a:spcBef>
              <a:buSzPct val="100000"/>
              <a:defRPr sz="1800"/>
            </a:lvl9pPr>
          </a:lstStyle>
          <a:p>
            <a:pPr lvl="0"/>
            <a:r>
              <a:rPr lang="en-US" smtClean="0"/>
              <a:t>Click to edit Master text styles</a:t>
            </a:r>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Title + 1 column">
    <p:spTree>
      <p:nvGrpSpPr>
        <p:cNvPr id="1" name="Shape 46"/>
        <p:cNvGrpSpPr/>
        <p:nvPr/>
      </p:nvGrpSpPr>
      <p:grpSpPr>
        <a:xfrm>
          <a:off x="0" y="0"/>
          <a:ext cx="0" cy="0"/>
          <a:chOff x="0" y="0"/>
          <a:chExt cx="0" cy="0"/>
        </a:xfrm>
      </p:grpSpPr>
      <p:sp>
        <p:nvSpPr>
          <p:cNvPr id="47" name="Shape 47"/>
          <p:cNvSpPr txBox="1">
            <a:spLocks noGrp="1"/>
          </p:cNvSpPr>
          <p:nvPr>
            <p:ph type="title"/>
          </p:nvPr>
        </p:nvSpPr>
        <p:spPr>
          <a:xfrm>
            <a:off x="1067087" y="1217134"/>
            <a:ext cx="5972100" cy="847999"/>
          </a:xfrm>
          <a:prstGeom prst="rect">
            <a:avLst/>
          </a:prstGeom>
        </p:spPr>
        <p:txBody>
          <a:bodyPr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r>
              <a:rPr lang="en-US" smtClean="0"/>
              <a:t>Click to edit Master title style</a:t>
            </a:r>
            <a:endParaRPr/>
          </a:p>
        </p:txBody>
      </p:sp>
      <p:sp>
        <p:nvSpPr>
          <p:cNvPr id="48" name="Shape 48"/>
          <p:cNvSpPr txBox="1">
            <a:spLocks noGrp="1"/>
          </p:cNvSpPr>
          <p:nvPr>
            <p:ph type="body" idx="1"/>
          </p:nvPr>
        </p:nvSpPr>
        <p:spPr>
          <a:xfrm>
            <a:off x="1067087" y="2200729"/>
            <a:ext cx="5972100" cy="36860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pPr lvl="0"/>
            <a:r>
              <a:rPr lang="en-US" smtClean="0"/>
              <a:t>Click to edit Master text styles</a:t>
            </a:r>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cSld name="Quote">
    <p:spTree>
      <p:nvGrpSpPr>
        <p:cNvPr id="1" name="Shape 33"/>
        <p:cNvGrpSpPr/>
        <p:nvPr/>
      </p:nvGrpSpPr>
      <p:grpSpPr>
        <a:xfrm>
          <a:off x="0" y="0"/>
          <a:ext cx="0" cy="0"/>
          <a:chOff x="0" y="0"/>
          <a:chExt cx="0" cy="0"/>
        </a:xfrm>
      </p:grpSpPr>
      <p:sp>
        <p:nvSpPr>
          <p:cNvPr id="34" name="Shape 34"/>
          <p:cNvSpPr txBox="1">
            <a:spLocks noGrp="1"/>
          </p:cNvSpPr>
          <p:nvPr>
            <p:ph type="body" idx="1"/>
          </p:nvPr>
        </p:nvSpPr>
        <p:spPr>
          <a:xfrm>
            <a:off x="2225675" y="2882401"/>
            <a:ext cx="4692600" cy="1093199"/>
          </a:xfrm>
          <a:prstGeom prst="rect">
            <a:avLst/>
          </a:prstGeom>
        </p:spPr>
        <p:txBody>
          <a:bodyPr lIns="91425" tIns="91425" rIns="91425" bIns="91425" anchor="ctr" anchorCtr="0"/>
          <a:lstStyle>
            <a:lvl1pPr lvl="0" algn="ctr" rtl="0">
              <a:spcBef>
                <a:spcPts val="0"/>
              </a:spcBef>
              <a:defRPr b="1" i="1"/>
            </a:lvl1pPr>
            <a:lvl2pPr lvl="1" algn="ctr" rtl="0">
              <a:spcBef>
                <a:spcPts val="0"/>
              </a:spcBef>
              <a:defRPr b="1" i="1"/>
            </a:lvl2pPr>
            <a:lvl3pPr lvl="2" algn="ctr" rtl="0">
              <a:spcBef>
                <a:spcPts val="0"/>
              </a:spcBef>
              <a:defRPr b="1" i="1"/>
            </a:lvl3pPr>
            <a:lvl4pPr lvl="3" algn="ctr" rtl="0">
              <a:spcBef>
                <a:spcPts val="0"/>
              </a:spcBef>
              <a:defRPr b="1" i="1"/>
            </a:lvl4pPr>
            <a:lvl5pPr lvl="4" algn="ctr" rtl="0">
              <a:spcBef>
                <a:spcPts val="0"/>
              </a:spcBef>
              <a:defRPr b="1" i="1"/>
            </a:lvl5pPr>
            <a:lvl6pPr lvl="5" algn="ctr" rtl="0">
              <a:spcBef>
                <a:spcPts val="0"/>
              </a:spcBef>
              <a:defRPr b="1" i="1"/>
            </a:lvl6pPr>
            <a:lvl7pPr lvl="6" algn="ctr" rtl="0">
              <a:spcBef>
                <a:spcPts val="0"/>
              </a:spcBef>
              <a:defRPr b="1" i="1"/>
            </a:lvl7pPr>
            <a:lvl8pPr lvl="7" algn="ctr" rtl="0">
              <a:spcBef>
                <a:spcPts val="0"/>
              </a:spcBef>
              <a:defRPr b="1" i="1"/>
            </a:lvl8pPr>
            <a:lvl9pPr lvl="8" algn="ctr">
              <a:spcBef>
                <a:spcPts val="0"/>
              </a:spcBef>
              <a:defRPr b="1" i="1"/>
            </a:lvl9pPr>
          </a:lstStyle>
          <a:p>
            <a:pPr lvl="0"/>
            <a:r>
              <a:rPr lang="en-US" smtClean="0"/>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1.xml"/><Relationship Id="rId1" Type="http://schemas.openxmlformats.org/officeDocument/2006/relationships/slideLayout" Target="../slideLayouts/slideLayout10.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4.xml"/><Relationship Id="rId7" Type="http://schemas.openxmlformats.org/officeDocument/2006/relationships/image" Target="../media/image4.png"/><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theme" Target="../theme/theme3.xml"/><Relationship Id="rId5" Type="http://schemas.openxmlformats.org/officeDocument/2006/relationships/slideLayout" Target="../slideLayouts/slideLayout16.xml"/><Relationship Id="rId4" Type="http://schemas.openxmlformats.org/officeDocument/2006/relationships/slideLayout" Target="../slideLayouts/slideLayout15.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theme" Target="../theme/theme4.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1"/>
            <a:ext cx="78867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28650" y="1409701"/>
            <a:ext cx="7886700" cy="476726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7B2094-9930-4D51-AEBA-B1D8AF805A21}" type="slidenum">
              <a:rPr lang="en-US" smtClean="0"/>
              <a:t>‹#›</a:t>
            </a:fld>
            <a:endParaRPr lang="en-US"/>
          </a:p>
        </p:txBody>
      </p:sp>
    </p:spTree>
    <p:extLst>
      <p:ext uri="{BB962C8B-B14F-4D97-AF65-F5344CB8AC3E}">
        <p14:creationId xmlns:p14="http://schemas.microsoft.com/office/powerpoint/2010/main" val="53468912"/>
      </p:ext>
    </p:extLst>
  </p:cSld>
  <p:clrMap bg1="lt1" tx1="dk1" bg2="lt2" tx2="dk2" accent1="accent1" accent2="accent2" accent3="accent3" accent4="accent4" accent5="accent5" accent6="accent6" hlink="hlink" folHlink="folHlink"/>
  <p:sldLayoutIdLst>
    <p:sldLayoutId id="2147483811" r:id="rId1"/>
    <p:sldLayoutId id="2147483812" r:id="rId2"/>
    <p:sldLayoutId id="2147483813" r:id="rId3"/>
    <p:sldLayoutId id="2147483814" r:id="rId4"/>
    <p:sldLayoutId id="2147483829" r:id="rId5"/>
    <p:sldLayoutId id="2147483816" r:id="rId6"/>
    <p:sldLayoutId id="2147483817" r:id="rId7"/>
    <p:sldLayoutId id="2147483818" r:id="rId8"/>
    <p:sldLayoutId id="2147483819" r:id="rId9"/>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1" orient="horz">
          <p15:clr>
            <a:srgbClr val="F26B43"/>
          </p15:clr>
        </p15:guide>
        <p15:guide id="2" pos="528">
          <p15:clr>
            <a:srgbClr val="F26B43"/>
          </p15:clr>
        </p15:guide>
        <p15:guide id="3" orient="horz" pos="888">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
            <a:ext cx="78867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28650" y="1409703"/>
            <a:ext cx="7886700" cy="476726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28650" y="6356353"/>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3028950" y="6356353"/>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3"/>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7B2094-9930-4D51-AEBA-B1D8AF805A21}" type="slidenum">
              <a:rPr lang="en-US" smtClean="0"/>
              <a:t>‹#›</a:t>
            </a:fld>
            <a:endParaRPr lang="en-US"/>
          </a:p>
        </p:txBody>
      </p:sp>
    </p:spTree>
    <p:extLst>
      <p:ext uri="{BB962C8B-B14F-4D97-AF65-F5344CB8AC3E}">
        <p14:creationId xmlns:p14="http://schemas.microsoft.com/office/powerpoint/2010/main" val="1702026041"/>
      </p:ext>
    </p:extLst>
  </p:cSld>
  <p:clrMap bg1="lt1" tx1="dk1" bg2="lt2" tx2="dk2" accent1="accent1" accent2="accent2" accent3="accent3" accent4="accent4" accent5="accent5" accent6="accent6" hlink="hlink" folHlink="folHlink"/>
  <p:sldLayoutIdLst>
    <p:sldLayoutId id="2147483821" r:id="rId1"/>
    <p:sldLayoutId id="2147483822" r:id="rId2"/>
  </p:sldLayoutIdLst>
  <p:hf hdr="0" ftr="0" dt="0"/>
  <p:txStyles>
    <p:titleStyle>
      <a:lvl1pPr algn="l" defTabSz="914400" rtl="0" eaLnBrk="1" latinLnBrk="0" hangingPunct="1">
        <a:lnSpc>
          <a:spcPct val="90000"/>
        </a:lnSpc>
        <a:spcBef>
          <a:spcPct val="0"/>
        </a:spcBef>
        <a:buNone/>
        <a:defRPr sz="4400" kern="1200">
          <a:solidFill>
            <a:schemeClr val="bg2"/>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1" orient="horz">
          <p15:clr>
            <a:srgbClr val="F26B43"/>
          </p15:clr>
        </p15:guide>
        <p15:guide id="2" pos="528">
          <p15:clr>
            <a:srgbClr val="F26B43"/>
          </p15:clr>
        </p15:guide>
        <p15:guide id="3" orient="horz" pos="888">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0" y="1"/>
            <a:ext cx="9144000" cy="12983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2" y="5"/>
            <a:ext cx="125643" cy="129830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628650" y="5"/>
            <a:ext cx="78867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28650" y="1409705"/>
            <a:ext cx="7886700" cy="4767263"/>
          </a:xfrm>
          <a:prstGeom prst="rect">
            <a:avLst/>
          </a:prstGeom>
        </p:spPr>
        <p:txBody>
          <a:bodyPr vert="horz" lIns="91440" tIns="45720" rIns="91440" bIns="45720" rtlCol="0" anchor="ctr">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28650" y="6356355"/>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3028950" y="6356355"/>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57950" y="6356355"/>
            <a:ext cx="2560320" cy="365125"/>
          </a:xfrm>
          <a:prstGeom prst="rect">
            <a:avLst/>
          </a:prstGeom>
        </p:spPr>
        <p:txBody>
          <a:bodyPr vert="horz" lIns="91440" tIns="45720" rIns="91440" bIns="45720" rtlCol="0" anchor="b"/>
          <a:lstStyle>
            <a:lvl1pPr algn="r">
              <a:defRPr sz="1200">
                <a:solidFill>
                  <a:schemeClr val="tx1">
                    <a:tint val="75000"/>
                  </a:schemeClr>
                </a:solidFill>
              </a:defRPr>
            </a:lvl1pPr>
          </a:lstStyle>
          <a:p>
            <a:fld id="{8C7B2094-9930-4D51-AEBA-B1D8AF805A21}" type="slidenum">
              <a:rPr lang="en-US" smtClean="0"/>
              <a:t>‹#›</a:t>
            </a:fld>
            <a:endParaRPr lang="en-US"/>
          </a:p>
        </p:txBody>
      </p:sp>
      <p:cxnSp>
        <p:nvCxnSpPr>
          <p:cNvPr id="9" name="Straight Connector 8"/>
          <p:cNvCxnSpPr>
            <a:cxnSpLocks/>
          </p:cNvCxnSpPr>
          <p:nvPr/>
        </p:nvCxnSpPr>
        <p:spPr>
          <a:xfrm>
            <a:off x="0" y="1298309"/>
            <a:ext cx="6208846"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6172200" y="1298309"/>
            <a:ext cx="2971800" cy="0"/>
          </a:xfrm>
          <a:prstGeom prst="line">
            <a:avLst/>
          </a:prstGeom>
          <a:ln w="28575">
            <a:solidFill>
              <a:schemeClr val="accent3"/>
            </a:solidFill>
          </a:ln>
        </p:spPr>
        <p:style>
          <a:lnRef idx="1">
            <a:schemeClr val="accent3"/>
          </a:lnRef>
          <a:fillRef idx="0">
            <a:schemeClr val="accent3"/>
          </a:fillRef>
          <a:effectRef idx="0">
            <a:schemeClr val="accent3"/>
          </a:effectRef>
          <a:fontRef idx="minor">
            <a:schemeClr val="tx1"/>
          </a:fontRef>
        </p:style>
      </p:cxnSp>
      <p:pic>
        <p:nvPicPr>
          <p:cNvPr id="17" name="Picture 16"/>
          <p:cNvPicPr>
            <a:picLocks noChangeAspect="1"/>
          </p:cNvPicPr>
          <p:nvPr/>
        </p:nvPicPr>
        <p:blipFill rotWithShape="1">
          <a:blip r:embed="rId7" cstate="print">
            <a:extLst>
              <a:ext uri="{28A0092B-C50C-407E-A947-70E740481C1C}">
                <a14:useLocalDpi xmlns:a14="http://schemas.microsoft.com/office/drawing/2010/main" val="0"/>
              </a:ext>
            </a:extLst>
          </a:blip>
          <a:srcRect r="74289"/>
          <a:stretch/>
        </p:blipFill>
        <p:spPr>
          <a:xfrm>
            <a:off x="8436655" y="305335"/>
            <a:ext cx="517160" cy="739948"/>
          </a:xfrm>
          <a:prstGeom prst="rect">
            <a:avLst/>
          </a:prstGeom>
        </p:spPr>
      </p:pic>
    </p:spTree>
    <p:extLst>
      <p:ext uri="{BB962C8B-B14F-4D97-AF65-F5344CB8AC3E}">
        <p14:creationId xmlns:p14="http://schemas.microsoft.com/office/powerpoint/2010/main" val="63292583"/>
      </p:ext>
    </p:extLst>
  </p:cSld>
  <p:clrMap bg1="lt1" tx1="dk1" bg2="lt2" tx2="dk2" accent1="accent1" accent2="accent2" accent3="accent3" accent4="accent4" accent5="accent5" accent6="accent6" hlink="hlink" folHlink="folHlink"/>
  <p:sldLayoutIdLst>
    <p:sldLayoutId id="2147483824" r:id="rId1"/>
    <p:sldLayoutId id="2147483825" r:id="rId2"/>
    <p:sldLayoutId id="2147483826" r:id="rId3"/>
    <p:sldLayoutId id="2147483827" r:id="rId4"/>
    <p:sldLayoutId id="2147483828" r:id="rId5"/>
  </p:sldLayoutIdLst>
  <p:hf hdr="0" ftr="0" dt="0"/>
  <p:txStyles>
    <p:titleStyle>
      <a:lvl1pPr algn="l" defTabSz="914400" rtl="0" eaLnBrk="1" latinLnBrk="0" hangingPunct="1">
        <a:lnSpc>
          <a:spcPct val="90000"/>
        </a:lnSpc>
        <a:spcBef>
          <a:spcPct val="0"/>
        </a:spcBef>
        <a:buNone/>
        <a:defRPr sz="44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xmlns=""/>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7B2094-9930-4D51-AEBA-B1D8AF805A21}" type="slidenum">
              <a:rPr lang="en-US" smtClean="0"/>
              <a:t>‹#›</a:t>
            </a:fld>
            <a:endParaRPr lang="en-US"/>
          </a:p>
        </p:txBody>
      </p:sp>
    </p:spTree>
    <p:extLst>
      <p:ext uri="{BB962C8B-B14F-4D97-AF65-F5344CB8AC3E}">
        <p14:creationId xmlns:p14="http://schemas.microsoft.com/office/powerpoint/2010/main" val="2235918957"/>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6.xml"/><Relationship Id="rId5" Type="http://schemas.openxmlformats.org/officeDocument/2006/relationships/image" Target="../media/image15.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6.xml"/><Relationship Id="rId5" Type="http://schemas.openxmlformats.org/officeDocument/2006/relationships/image" Target="../media/image18.pn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8" Type="http://schemas.openxmlformats.org/officeDocument/2006/relationships/diagramData" Target="../diagrams/data3.xml"/><Relationship Id="rId13" Type="http://schemas.openxmlformats.org/officeDocument/2006/relationships/diagramData" Target="../diagrams/data4.xml"/><Relationship Id="rId3" Type="http://schemas.openxmlformats.org/officeDocument/2006/relationships/diagramData" Target="../diagrams/data2.xml"/><Relationship Id="rId7" Type="http://schemas.microsoft.com/office/2007/relationships/diagramDrawing" Target="../diagrams/drawing2.xml"/><Relationship Id="rId12" Type="http://schemas.microsoft.com/office/2007/relationships/diagramDrawing" Target="../diagrams/drawing3.xml"/><Relationship Id="rId17" Type="http://schemas.microsoft.com/office/2007/relationships/diagramDrawing" Target="../diagrams/drawing4.xml"/><Relationship Id="rId2" Type="http://schemas.openxmlformats.org/officeDocument/2006/relationships/notesSlide" Target="../notesSlides/notesSlide10.xml"/><Relationship Id="rId16" Type="http://schemas.openxmlformats.org/officeDocument/2006/relationships/diagramColors" Target="../diagrams/colors4.xml"/><Relationship Id="rId1" Type="http://schemas.openxmlformats.org/officeDocument/2006/relationships/slideLayout" Target="../slideLayouts/slideLayout4.xml"/><Relationship Id="rId6" Type="http://schemas.openxmlformats.org/officeDocument/2006/relationships/diagramColors" Target="../diagrams/colors2.xml"/><Relationship Id="rId11" Type="http://schemas.openxmlformats.org/officeDocument/2006/relationships/diagramColors" Target="../diagrams/colors3.xml"/><Relationship Id="rId5" Type="http://schemas.openxmlformats.org/officeDocument/2006/relationships/diagramQuickStyle" Target="../diagrams/quickStyle2.xml"/><Relationship Id="rId15" Type="http://schemas.openxmlformats.org/officeDocument/2006/relationships/diagramQuickStyle" Target="../diagrams/quickStyle4.xml"/><Relationship Id="rId10" Type="http://schemas.openxmlformats.org/officeDocument/2006/relationships/diagramQuickStyle" Target="../diagrams/quickStyle3.xml"/><Relationship Id="rId4" Type="http://schemas.openxmlformats.org/officeDocument/2006/relationships/diagramLayout" Target="../diagrams/layout2.xml"/><Relationship Id="rId9" Type="http://schemas.openxmlformats.org/officeDocument/2006/relationships/diagramLayout" Target="../diagrams/layout3.xml"/><Relationship Id="rId14" Type="http://schemas.openxmlformats.org/officeDocument/2006/relationships/diagramLayout" Target="../diagrams/layout4.xml"/></Relationships>
</file>

<file path=ppt/slides/_rels/slide14.xml.rels><?xml version="1.0" encoding="UTF-8" standalone="yes"?>
<Relationships xmlns="http://schemas.openxmlformats.org/package/2006/relationships"><Relationship Id="rId8" Type="http://schemas.openxmlformats.org/officeDocument/2006/relationships/diagramData" Target="../diagrams/data6.xml"/><Relationship Id="rId13" Type="http://schemas.openxmlformats.org/officeDocument/2006/relationships/diagramData" Target="../diagrams/data7.xml"/><Relationship Id="rId3" Type="http://schemas.openxmlformats.org/officeDocument/2006/relationships/diagramData" Target="../diagrams/data5.xml"/><Relationship Id="rId7" Type="http://schemas.microsoft.com/office/2007/relationships/diagramDrawing" Target="../diagrams/drawing5.xml"/><Relationship Id="rId12" Type="http://schemas.microsoft.com/office/2007/relationships/diagramDrawing" Target="../diagrams/drawing6.xml"/><Relationship Id="rId17" Type="http://schemas.microsoft.com/office/2007/relationships/diagramDrawing" Target="../diagrams/drawing7.xml"/><Relationship Id="rId2" Type="http://schemas.openxmlformats.org/officeDocument/2006/relationships/notesSlide" Target="../notesSlides/notesSlide11.xml"/><Relationship Id="rId16" Type="http://schemas.openxmlformats.org/officeDocument/2006/relationships/diagramColors" Target="../diagrams/colors7.xml"/><Relationship Id="rId1" Type="http://schemas.openxmlformats.org/officeDocument/2006/relationships/slideLayout" Target="../slideLayouts/slideLayout5.xml"/><Relationship Id="rId6" Type="http://schemas.openxmlformats.org/officeDocument/2006/relationships/diagramColors" Target="../diagrams/colors5.xml"/><Relationship Id="rId11" Type="http://schemas.openxmlformats.org/officeDocument/2006/relationships/diagramColors" Target="../diagrams/colors6.xml"/><Relationship Id="rId5" Type="http://schemas.openxmlformats.org/officeDocument/2006/relationships/diagramQuickStyle" Target="../diagrams/quickStyle5.xml"/><Relationship Id="rId15" Type="http://schemas.openxmlformats.org/officeDocument/2006/relationships/diagramQuickStyle" Target="../diagrams/quickStyle7.xml"/><Relationship Id="rId10" Type="http://schemas.openxmlformats.org/officeDocument/2006/relationships/diagramQuickStyle" Target="../diagrams/quickStyle6.xml"/><Relationship Id="rId4" Type="http://schemas.openxmlformats.org/officeDocument/2006/relationships/diagramLayout" Target="../diagrams/layout5.xml"/><Relationship Id="rId9" Type="http://schemas.openxmlformats.org/officeDocument/2006/relationships/diagramLayout" Target="../diagrams/layout6.xml"/><Relationship Id="rId14" Type="http://schemas.openxmlformats.org/officeDocument/2006/relationships/diagramLayout" Target="../diagrams/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8" Type="http://schemas.microsoft.com/office/2007/relationships/hdphoto" Target="../media/hdphoto4.wdp"/><Relationship Id="rId3" Type="http://schemas.openxmlformats.org/officeDocument/2006/relationships/image" Target="../media/image19.jpeg"/><Relationship Id="rId7" Type="http://schemas.openxmlformats.org/officeDocument/2006/relationships/image" Target="../media/image21.jpeg"/><Relationship Id="rId2" Type="http://schemas.openxmlformats.org/officeDocument/2006/relationships/notesSlide" Target="../notesSlides/notesSlide13.xml"/><Relationship Id="rId1" Type="http://schemas.openxmlformats.org/officeDocument/2006/relationships/slideLayout" Target="../slideLayouts/slideLayout8.xml"/><Relationship Id="rId6" Type="http://schemas.microsoft.com/office/2007/relationships/hdphoto" Target="../media/hdphoto3.wdp"/><Relationship Id="rId5" Type="http://schemas.openxmlformats.org/officeDocument/2006/relationships/image" Target="../media/image20.jpeg"/><Relationship Id="rId10" Type="http://schemas.microsoft.com/office/2007/relationships/hdphoto" Target="../media/hdphoto5.wdp"/><Relationship Id="rId4" Type="http://schemas.microsoft.com/office/2007/relationships/hdphoto" Target="../media/hdphoto2.wdp"/><Relationship Id="rId9" Type="http://schemas.openxmlformats.org/officeDocument/2006/relationships/image" Target="../media/image22.jpe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Layout" Target="../slideLayouts/slideLayout28.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9.xml"/><Relationship Id="rId6" Type="http://schemas.openxmlformats.org/officeDocument/2006/relationships/image" Target="../media/image27.png"/><Relationship Id="rId5" Type="http://schemas.microsoft.com/office/2007/relationships/hdphoto" Target="../media/hdphoto6.wdp"/><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7.jpg"/><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8.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8.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8.xml"/><Relationship Id="rId1" Type="http://schemas.openxmlformats.org/officeDocument/2006/relationships/slideLayout" Target="../slideLayouts/slideLayout8.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2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9.xml"/><Relationship Id="rId1" Type="http://schemas.openxmlformats.org/officeDocument/2006/relationships/slideLayout" Target="../slideLayouts/slideLayout8.xml"/><Relationship Id="rId6" Type="http://schemas.openxmlformats.org/officeDocument/2006/relationships/image" Target="../media/image32.png"/><Relationship Id="rId5" Type="http://schemas.openxmlformats.org/officeDocument/2006/relationships/image" Target="../media/image16.png"/><Relationship Id="rId4" Type="http://schemas.openxmlformats.org/officeDocument/2006/relationships/image" Target="../media/image40.png"/></Relationships>
</file>

<file path=ppt/slides/_rels/slide2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0.xml"/><Relationship Id="rId1" Type="http://schemas.openxmlformats.org/officeDocument/2006/relationships/slideLayout" Target="../slideLayouts/slideLayout8.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17" Type="http://schemas.openxmlformats.org/officeDocument/2006/relationships/image" Target="../media/image13.svg"/><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sz="3600" b="1" dirty="0" smtClean="0">
                <a:cs typeface="Helvetica" panose="020B0604020202020204" pitchFamily="34" charset="0"/>
              </a:rPr>
              <a:t>Efficacy of a Pressure-Sensitive mat within the PANDA Gym in Assessing Developmental Delays in Infants </a:t>
            </a:r>
            <a:endParaRPr lang="en-US" sz="3600" b="1" dirty="0">
              <a:cs typeface="Helvetica" panose="020B0604020202020204" pitchFamily="34" charset="0"/>
            </a:endParaRPr>
          </a:p>
        </p:txBody>
      </p:sp>
      <p:sp>
        <p:nvSpPr>
          <p:cNvPr id="8" name="Subtitle 7"/>
          <p:cNvSpPr>
            <a:spLocks noGrp="1"/>
          </p:cNvSpPr>
          <p:nvPr>
            <p:ph type="subTitle" idx="1"/>
          </p:nvPr>
        </p:nvSpPr>
        <p:spPr>
          <a:xfrm>
            <a:off x="1143000" y="3962400"/>
            <a:ext cx="4114800" cy="921101"/>
          </a:xfrm>
        </p:spPr>
        <p:txBody>
          <a:bodyPr>
            <a:normAutofit fontScale="92500"/>
          </a:bodyPr>
          <a:lstStyle/>
          <a:p>
            <a:pPr>
              <a:spcBef>
                <a:spcPts val="300"/>
              </a:spcBef>
              <a:buNone/>
            </a:pPr>
            <a:r>
              <a:rPr lang="en-US" sz="1800" dirty="0" smtClean="0">
                <a:solidFill>
                  <a:srgbClr val="00589A"/>
                </a:solidFill>
                <a:latin typeface="Helvetica" panose="020B0604020202020204" pitchFamily="34" charset="0"/>
                <a:cs typeface="Helvetica" panose="020B0604020202020204" pitchFamily="34" charset="0"/>
              </a:rPr>
              <a:t>Susan Zhao</a:t>
            </a:r>
          </a:p>
          <a:p>
            <a:pPr>
              <a:spcBef>
                <a:spcPts val="300"/>
              </a:spcBef>
              <a:buNone/>
            </a:pPr>
            <a:r>
              <a:rPr lang="en-US" sz="1800" dirty="0" smtClean="0">
                <a:solidFill>
                  <a:srgbClr val="00589A"/>
                </a:solidFill>
                <a:latin typeface="Helvetica" panose="020B0604020202020204" pitchFamily="34" charset="0"/>
                <a:cs typeface="Helvetica" panose="020B0604020202020204" pitchFamily="34" charset="0"/>
              </a:rPr>
              <a:t>Dr. Michelle J. Johnson, Mayumi Mohan</a:t>
            </a:r>
          </a:p>
          <a:p>
            <a:pPr>
              <a:spcBef>
                <a:spcPts val="300"/>
              </a:spcBef>
              <a:buNone/>
            </a:pPr>
            <a:r>
              <a:rPr lang="en-US" sz="1800" dirty="0" smtClean="0">
                <a:solidFill>
                  <a:srgbClr val="00589A"/>
                </a:solidFill>
                <a:latin typeface="Helvetica" panose="020B0604020202020204" pitchFamily="34" charset="0"/>
                <a:cs typeface="Helvetica" panose="020B0604020202020204" pitchFamily="34" charset="0"/>
              </a:rPr>
              <a:t>LSAMP Summer 2017</a:t>
            </a:r>
            <a:endParaRPr lang="en-US" sz="1800" dirty="0">
              <a:solidFill>
                <a:srgbClr val="00589A"/>
              </a:solidFill>
              <a:latin typeface="Helvetica" panose="020B0604020202020204" pitchFamily="34" charset="0"/>
              <a:cs typeface="Helvetica" panose="020B0604020202020204" pitchFamily="34" charset="0"/>
            </a:endParaRPr>
          </a:p>
        </p:txBody>
      </p:sp>
      <p:pic>
        <p:nvPicPr>
          <p:cNvPr id="9" name="Shape 117" descr="C:\Users\rairo\AppData\Local\Microsoft\Windows\Temporary Internet Files\Content.Outlook\9T7C5R2X\RRL Logo Yellow Blue.png"/>
          <p:cNvPicPr preferRelativeResize="0"/>
          <p:nvPr/>
        </p:nvPicPr>
        <p:blipFill rotWithShape="1">
          <a:blip r:embed="rId3">
            <a:alphaModFix/>
          </a:blip>
          <a:srcRect/>
          <a:stretch/>
        </p:blipFill>
        <p:spPr>
          <a:xfrm>
            <a:off x="5767859" y="2971800"/>
            <a:ext cx="2057400" cy="2209800"/>
          </a:xfrm>
          <a:prstGeom prst="rect">
            <a:avLst/>
          </a:prstGeom>
          <a:noFill/>
          <a:ln>
            <a:noFill/>
          </a:ln>
        </p:spPr>
      </p:pic>
      <p:sp>
        <p:nvSpPr>
          <p:cNvPr id="3" name="Slide Number Placeholder 2"/>
          <p:cNvSpPr>
            <a:spLocks noGrp="1"/>
          </p:cNvSpPr>
          <p:nvPr>
            <p:ph type="sldNum" sz="quarter" idx="12"/>
          </p:nvPr>
        </p:nvSpPr>
        <p:spPr/>
        <p:txBody>
          <a:bodyPr/>
          <a:lstStyle/>
          <a:p>
            <a:fld id="{8C7B2094-9930-4D51-AEBA-B1D8AF805A21}" type="slidenum">
              <a:rPr lang="en-US" sz="1400" b="1" smtClean="0">
                <a:solidFill>
                  <a:srgbClr val="00589A"/>
                </a:solidFill>
              </a:rPr>
              <a:t>1</a:t>
            </a:fld>
            <a:endParaRPr lang="en-US" sz="1400" b="1" dirty="0">
              <a:solidFill>
                <a:srgbClr val="00589A"/>
              </a:solidFill>
            </a:endParaRPr>
          </a:p>
        </p:txBody>
      </p:sp>
    </p:spTree>
    <p:extLst>
      <p:ext uri="{BB962C8B-B14F-4D97-AF65-F5344CB8AC3E}">
        <p14:creationId xmlns:p14="http://schemas.microsoft.com/office/powerpoint/2010/main" val="41841605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0600" y="152400"/>
            <a:ext cx="7886700" cy="1325563"/>
          </a:xfrm>
        </p:spPr>
        <p:txBody>
          <a:bodyPr>
            <a:normAutofit/>
          </a:bodyPr>
          <a:lstStyle/>
          <a:p>
            <a:r>
              <a:rPr lang="en-US" sz="3600" dirty="0" smtClean="0">
                <a:solidFill>
                  <a:schemeClr val="bg1"/>
                </a:solidFill>
                <a:latin typeface="Helvetica" panose="020B0604020202020204" pitchFamily="34" charset="0"/>
                <a:cs typeface="Helvetica" panose="020B0604020202020204" pitchFamily="34" charset="0"/>
              </a:rPr>
              <a:t>Hypotheses</a:t>
            </a:r>
            <a:endParaRPr lang="en-US" sz="3600" dirty="0">
              <a:solidFill>
                <a:schemeClr val="bg1"/>
              </a:solidFill>
              <a:latin typeface="Helvetica" panose="020B0604020202020204" pitchFamily="34" charset="0"/>
              <a:cs typeface="Helvetica" panose="020B0604020202020204" pitchFamily="34" charset="0"/>
            </a:endParaRPr>
          </a:p>
        </p:txBody>
      </p:sp>
      <p:graphicFrame>
        <p:nvGraphicFramePr>
          <p:cNvPr id="12" name="Diagram 11"/>
          <p:cNvGraphicFramePr/>
          <p:nvPr>
            <p:extLst>
              <p:ext uri="{D42A27DB-BD31-4B8C-83A1-F6EECF244321}">
                <p14:modId xmlns:p14="http://schemas.microsoft.com/office/powerpoint/2010/main" val="120341459"/>
              </p:ext>
            </p:extLst>
          </p:nvPr>
        </p:nvGraphicFramePr>
        <p:xfrm>
          <a:off x="0" y="773668"/>
          <a:ext cx="9144000" cy="608433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104900788"/>
      </p:ext>
    </p:extLst>
  </p:cSld>
  <p:clrMapOvr>
    <a:masterClrMapping/>
  </p:clrMapOvr>
  <p:transition>
    <p:split orient="vert"/>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090533" y="457200"/>
            <a:ext cx="3862467" cy="685800"/>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stStyle>
          <a:p>
            <a:r>
              <a:rPr lang="en-US" sz="3600" kern="0" dirty="0" smtClean="0">
                <a:solidFill>
                  <a:schemeClr val="bg1"/>
                </a:solidFill>
                <a:latin typeface="Helvetica" panose="020B0604020202020204" pitchFamily="34" charset="0"/>
                <a:cs typeface="Helvetica" panose="020B0604020202020204" pitchFamily="34" charset="0"/>
              </a:rPr>
              <a:t>Data Processing</a:t>
            </a:r>
            <a:endParaRPr lang="en-US" sz="3600" kern="0" dirty="0">
              <a:solidFill>
                <a:schemeClr val="bg1"/>
              </a:solidFill>
              <a:latin typeface="Helvetica" panose="020B0604020202020204" pitchFamily="34" charset="0"/>
              <a:cs typeface="Helvetica" panose="020B0604020202020204" pitchFamily="34" charset="0"/>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95497" y="1945473"/>
            <a:ext cx="4267200" cy="34610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95497" y="1811254"/>
            <a:ext cx="4347451" cy="359021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0899" y="1947748"/>
            <a:ext cx="4384899" cy="34565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152400" y="1371600"/>
            <a:ext cx="2150949" cy="381000"/>
          </a:xfrm>
          <a:prstGeom prst="rect">
            <a:avLst/>
          </a:prstGeom>
          <a:noFill/>
        </p:spPr>
        <p:txBody>
          <a:bodyPr wrap="square" rtlCol="0">
            <a:spAutoFit/>
          </a:bodyPr>
          <a:lstStyle/>
          <a:p>
            <a:r>
              <a:rPr lang="en-US" dirty="0" smtClean="0">
                <a:solidFill>
                  <a:schemeClr val="tx1">
                    <a:lumMod val="50000"/>
                  </a:schemeClr>
                </a:solidFill>
              </a:rPr>
              <a:t>Calibration Data</a:t>
            </a:r>
            <a:endParaRPr lang="en-US" dirty="0">
              <a:solidFill>
                <a:schemeClr val="tx1">
                  <a:lumMod val="50000"/>
                </a:schemeClr>
              </a:solidFill>
            </a:endParaRPr>
          </a:p>
        </p:txBody>
      </p:sp>
      <p:sp>
        <p:nvSpPr>
          <p:cNvPr id="3" name="TextBox 2"/>
          <p:cNvSpPr txBox="1"/>
          <p:nvPr/>
        </p:nvSpPr>
        <p:spPr>
          <a:xfrm>
            <a:off x="4724400" y="1371600"/>
            <a:ext cx="1981200" cy="381000"/>
          </a:xfrm>
          <a:prstGeom prst="rect">
            <a:avLst/>
          </a:prstGeom>
          <a:noFill/>
        </p:spPr>
        <p:txBody>
          <a:bodyPr wrap="square" rtlCol="0">
            <a:spAutoFit/>
          </a:bodyPr>
          <a:lstStyle/>
          <a:p>
            <a:r>
              <a:rPr lang="en-US" dirty="0" smtClean="0">
                <a:solidFill>
                  <a:schemeClr val="tx1">
                    <a:lumMod val="50000"/>
                  </a:schemeClr>
                </a:solidFill>
              </a:rPr>
              <a:t>Raw Baby Data</a:t>
            </a:r>
            <a:endParaRPr lang="en-US" dirty="0">
              <a:solidFill>
                <a:schemeClr val="tx1">
                  <a:lumMod val="50000"/>
                </a:schemeClr>
              </a:solidFill>
            </a:endParaRPr>
          </a:p>
        </p:txBody>
      </p:sp>
      <p:pic>
        <p:nvPicPr>
          <p:cNvPr id="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1649" y="1816925"/>
            <a:ext cx="4343398" cy="35228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176839" y="1359932"/>
            <a:ext cx="1818290" cy="381000"/>
          </a:xfrm>
          <a:prstGeom prst="rect">
            <a:avLst/>
          </a:prstGeom>
          <a:noFill/>
        </p:spPr>
        <p:txBody>
          <a:bodyPr wrap="square" rtlCol="0">
            <a:spAutoFit/>
          </a:bodyPr>
          <a:lstStyle/>
          <a:p>
            <a:r>
              <a:rPr lang="en-US" dirty="0" smtClean="0">
                <a:solidFill>
                  <a:schemeClr val="tx1">
                    <a:lumMod val="50000"/>
                  </a:schemeClr>
                </a:solidFill>
              </a:rPr>
              <a:t>Raw Baby Data</a:t>
            </a:r>
            <a:endParaRPr lang="en-US" dirty="0">
              <a:solidFill>
                <a:schemeClr val="tx1">
                  <a:lumMod val="50000"/>
                </a:schemeClr>
              </a:solidFill>
            </a:endParaRPr>
          </a:p>
        </p:txBody>
      </p:sp>
      <p:sp>
        <p:nvSpPr>
          <p:cNvPr id="7" name="TextBox 6"/>
          <p:cNvSpPr txBox="1"/>
          <p:nvPr/>
        </p:nvSpPr>
        <p:spPr>
          <a:xfrm>
            <a:off x="4695497" y="1383268"/>
            <a:ext cx="2104697" cy="369332"/>
          </a:xfrm>
          <a:prstGeom prst="rect">
            <a:avLst/>
          </a:prstGeom>
          <a:noFill/>
        </p:spPr>
        <p:txBody>
          <a:bodyPr wrap="square" rtlCol="0">
            <a:spAutoFit/>
          </a:bodyPr>
          <a:lstStyle/>
          <a:p>
            <a:r>
              <a:rPr lang="en-US" dirty="0" smtClean="0">
                <a:solidFill>
                  <a:schemeClr val="tx1">
                    <a:lumMod val="50000"/>
                  </a:schemeClr>
                </a:solidFill>
              </a:rPr>
              <a:t>Real-World</a:t>
            </a:r>
            <a:r>
              <a:rPr lang="en-US" dirty="0" smtClean="0">
                <a:solidFill>
                  <a:schemeClr val="bg1"/>
                </a:solidFill>
              </a:rPr>
              <a:t> </a:t>
            </a:r>
            <a:r>
              <a:rPr lang="en-US" dirty="0" smtClean="0">
                <a:solidFill>
                  <a:schemeClr val="tx1">
                    <a:lumMod val="50000"/>
                  </a:schemeClr>
                </a:solidFill>
              </a:rPr>
              <a:t>Frame</a:t>
            </a:r>
            <a:endParaRPr lang="en-US" dirty="0">
              <a:solidFill>
                <a:schemeClr val="tx1">
                  <a:lumMod val="50000"/>
                </a:schemeClr>
              </a:solidFill>
            </a:endParaRPr>
          </a:p>
        </p:txBody>
      </p:sp>
    </p:spTree>
    <p:extLst>
      <p:ext uri="{BB962C8B-B14F-4D97-AF65-F5344CB8AC3E}">
        <p14:creationId xmlns:p14="http://schemas.microsoft.com/office/powerpoint/2010/main" val="3296672936"/>
      </p:ext>
    </p:extLst>
  </p:cSld>
  <p:clrMapOvr>
    <a:masterClrMapping/>
  </p:clrMapOvr>
  <mc:AlternateContent xmlns:mc="http://schemas.openxmlformats.org/markup-compatibility/2006" xmlns:p14="http://schemas.microsoft.com/office/powerpoint/2010/main">
    <mc:Choice Requires="p14">
      <p:transition>
        <p14:reveal/>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10" presetClass="entr" presetSubtype="0" fill="hold" nodeType="withEffect">
                                  <p:stCondLst>
                                    <p:cond delay="0"/>
                                  </p:stCondLst>
                                  <p:childTnLst>
                                    <p:set>
                                      <p:cBhvr>
                                        <p:cTn id="13" dur="1" fill="hold">
                                          <p:stCondLst>
                                            <p:cond delay="0"/>
                                          </p:stCondLst>
                                        </p:cTn>
                                        <p:tgtEl>
                                          <p:spTgt spid="1028"/>
                                        </p:tgtEl>
                                        <p:attrNameLst>
                                          <p:attrName>style.visibility</p:attrName>
                                        </p:attrNameLst>
                                      </p:cBhvr>
                                      <p:to>
                                        <p:strVal val="visible"/>
                                      </p:to>
                                    </p:set>
                                    <p:animEffect transition="in" filter="fade">
                                      <p:cBhvr>
                                        <p:cTn id="14" dur="500"/>
                                        <p:tgtEl>
                                          <p:spTgt spid="1028"/>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par>
                                <p:cTn id="18" presetID="10" presetClass="entr" presetSubtype="0" fill="hold" nodeType="withEffect">
                                  <p:stCondLst>
                                    <p:cond delay="0"/>
                                  </p:stCondLst>
                                  <p:childTnLst>
                                    <p:set>
                                      <p:cBhvr>
                                        <p:cTn id="19" dur="1" fill="hold">
                                          <p:stCondLst>
                                            <p:cond delay="0"/>
                                          </p:stCondLst>
                                        </p:cTn>
                                        <p:tgtEl>
                                          <p:spTgt spid="1026"/>
                                        </p:tgtEl>
                                        <p:attrNameLst>
                                          <p:attrName>style.visibility</p:attrName>
                                        </p:attrNameLst>
                                      </p:cBhvr>
                                      <p:to>
                                        <p:strVal val="visible"/>
                                      </p:to>
                                    </p:set>
                                    <p:animEffect transition="in" filter="fade">
                                      <p:cBhvr>
                                        <p:cTn id="20" dur="500"/>
                                        <p:tgtEl>
                                          <p:spTgt spid="1026"/>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wipe(down)">
                                      <p:cBhvr>
                                        <p:cTn id="25" dur="500"/>
                                        <p:tgtEl>
                                          <p:spTgt spid="9"/>
                                        </p:tgtEl>
                                      </p:cBhvr>
                                    </p:animEffect>
                                  </p:childTnLst>
                                </p:cTn>
                              </p:par>
                              <p:par>
                                <p:cTn id="26" presetID="22" presetClass="entr" presetSubtype="4" fill="hold" nodeType="withEffect">
                                  <p:stCondLst>
                                    <p:cond delay="0"/>
                                  </p:stCondLst>
                                  <p:childTnLst>
                                    <p:set>
                                      <p:cBhvr>
                                        <p:cTn id="27" dur="1" fill="hold">
                                          <p:stCondLst>
                                            <p:cond delay="0"/>
                                          </p:stCondLst>
                                        </p:cTn>
                                        <p:tgtEl>
                                          <p:spTgt spid="1027"/>
                                        </p:tgtEl>
                                        <p:attrNameLst>
                                          <p:attrName>style.visibility</p:attrName>
                                        </p:attrNameLst>
                                      </p:cBhvr>
                                      <p:to>
                                        <p:strVal val="visible"/>
                                      </p:to>
                                    </p:set>
                                    <p:animEffect transition="in" filter="wipe(down)">
                                      <p:cBhvr>
                                        <p:cTn id="28" dur="500"/>
                                        <p:tgtEl>
                                          <p:spTgt spid="1027"/>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wipe(down)">
                                      <p:cBhvr>
                                        <p:cTn id="31" dur="500"/>
                                        <p:tgtEl>
                                          <p:spTgt spid="7"/>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5"/>
                                        </p:tgtEl>
                                        <p:attrNameLst>
                                          <p:attrName>style.visibility</p:attrName>
                                        </p:attrNameLst>
                                      </p:cBhvr>
                                      <p:to>
                                        <p:strVal val="visible"/>
                                      </p:to>
                                    </p:set>
                                    <p:animEffect transition="in" filter="wipe(down)">
                                      <p:cBhvr>
                                        <p:cTn id="34" dur="500"/>
                                        <p:tgtEl>
                                          <p:spTgt spid="5"/>
                                        </p:tgtEl>
                                      </p:cBhvr>
                                    </p:animEffect>
                                  </p:childTnLst>
                                </p:cTn>
                              </p:par>
                              <p:par>
                                <p:cTn id="35" presetID="10" presetClass="exit" presetSubtype="0" fill="hold" grpId="1" nodeType="withEffect">
                                  <p:stCondLst>
                                    <p:cond delay="0"/>
                                  </p:stCondLst>
                                  <p:childTnLst>
                                    <p:animEffect transition="out" filter="fade">
                                      <p:cBhvr>
                                        <p:cTn id="36" dur="500"/>
                                        <p:tgtEl>
                                          <p:spTgt spid="2"/>
                                        </p:tgtEl>
                                      </p:cBhvr>
                                    </p:animEffect>
                                    <p:set>
                                      <p:cBhvr>
                                        <p:cTn id="37" dur="1" fill="hold">
                                          <p:stCondLst>
                                            <p:cond delay="499"/>
                                          </p:stCondLst>
                                        </p:cTn>
                                        <p:tgtEl>
                                          <p:spTgt spid="2"/>
                                        </p:tgtEl>
                                        <p:attrNameLst>
                                          <p:attrName>style.visibility</p:attrName>
                                        </p:attrNameLst>
                                      </p:cBhvr>
                                      <p:to>
                                        <p:strVal val="hidden"/>
                                      </p:to>
                                    </p:set>
                                  </p:childTnLst>
                                </p:cTn>
                              </p:par>
                              <p:par>
                                <p:cTn id="38" presetID="10" presetClass="exit" presetSubtype="0" fill="hold" grpId="1" nodeType="withEffect">
                                  <p:stCondLst>
                                    <p:cond delay="0"/>
                                  </p:stCondLst>
                                  <p:childTnLst>
                                    <p:animEffect transition="out" filter="fade">
                                      <p:cBhvr>
                                        <p:cTn id="39" dur="500"/>
                                        <p:tgtEl>
                                          <p:spTgt spid="3"/>
                                        </p:tgtEl>
                                      </p:cBhvr>
                                    </p:animEffect>
                                    <p:set>
                                      <p:cBhvr>
                                        <p:cTn id="40"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 grpId="0"/>
      <p:bldP spid="2" grpId="1"/>
      <p:bldP spid="3" grpId="0"/>
      <p:bldP spid="3" grpId="1"/>
      <p:bldP spid="5" grpId="0"/>
      <p:bldP spid="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1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56000" y="1303850"/>
            <a:ext cx="6553200" cy="53785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txBox="1">
            <a:spLocks/>
          </p:cNvSpPr>
          <p:nvPr/>
        </p:nvSpPr>
        <p:spPr>
          <a:xfrm>
            <a:off x="1090533" y="457200"/>
            <a:ext cx="3862467" cy="685800"/>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stStyle>
          <a:p>
            <a:r>
              <a:rPr lang="en-US" sz="3600" kern="0" dirty="0" smtClean="0">
                <a:solidFill>
                  <a:schemeClr val="bg1"/>
                </a:solidFill>
                <a:latin typeface="Helvetica" panose="020B0604020202020204" pitchFamily="34" charset="0"/>
                <a:cs typeface="Helvetica" panose="020B0604020202020204" pitchFamily="34" charset="0"/>
              </a:rPr>
              <a:t>Data Analysis</a:t>
            </a:r>
            <a:endParaRPr lang="en-US" sz="3600" kern="0" dirty="0">
              <a:solidFill>
                <a:schemeClr val="bg1"/>
              </a:solidFill>
              <a:latin typeface="Helvetica" panose="020B0604020202020204" pitchFamily="34" charset="0"/>
              <a:cs typeface="Helvetica" panose="020B0604020202020204" pitchFamily="34" charset="0"/>
            </a:endParaRPr>
          </a:p>
        </p:txBody>
      </p:sp>
      <p:grpSp>
        <p:nvGrpSpPr>
          <p:cNvPr id="3" name="Group 2"/>
          <p:cNvGrpSpPr/>
          <p:nvPr/>
        </p:nvGrpSpPr>
        <p:grpSpPr>
          <a:xfrm>
            <a:off x="3760470" y="3016154"/>
            <a:ext cx="1641541" cy="1953904"/>
            <a:chOff x="1380225" y="1703698"/>
            <a:chExt cx="3091616" cy="4011304"/>
          </a:xfrm>
        </p:grpSpPr>
        <p:pic>
          <p:nvPicPr>
            <p:cNvPr id="2052" name="Picture 4" descr="Image result for cartoon flames 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80225" y="1703698"/>
              <a:ext cx="3091616" cy="381000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Related imag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73966" y="2819400"/>
              <a:ext cx="2895600" cy="289560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33313134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76200" y="39237"/>
            <a:ext cx="3862467" cy="685800"/>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stStyle>
          <a:p>
            <a:r>
              <a:rPr lang="en-US" sz="3600" kern="0" dirty="0" smtClean="0">
                <a:solidFill>
                  <a:schemeClr val="tx1"/>
                </a:solidFill>
                <a:latin typeface="Helvetica" panose="020B0604020202020204" pitchFamily="34" charset="0"/>
                <a:cs typeface="Helvetica" panose="020B0604020202020204" pitchFamily="34" charset="0"/>
              </a:rPr>
              <a:t>Trends</a:t>
            </a:r>
            <a:endParaRPr lang="en-US" sz="3600" kern="0" dirty="0">
              <a:solidFill>
                <a:schemeClr val="tx1"/>
              </a:solidFill>
              <a:latin typeface="Helvetica" panose="020B0604020202020204" pitchFamily="34" charset="0"/>
              <a:cs typeface="Helvetica" panose="020B0604020202020204" pitchFamily="34" charset="0"/>
            </a:endParaRPr>
          </a:p>
        </p:txBody>
      </p:sp>
      <p:graphicFrame>
        <p:nvGraphicFramePr>
          <p:cNvPr id="3" name="Diagram 2"/>
          <p:cNvGraphicFramePr/>
          <p:nvPr>
            <p:extLst>
              <p:ext uri="{D42A27DB-BD31-4B8C-83A1-F6EECF244321}">
                <p14:modId xmlns:p14="http://schemas.microsoft.com/office/powerpoint/2010/main" val="3217199576"/>
              </p:ext>
            </p:extLst>
          </p:nvPr>
        </p:nvGraphicFramePr>
        <p:xfrm>
          <a:off x="0" y="800100"/>
          <a:ext cx="9144000" cy="209720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4" name="Diagram 3"/>
          <p:cNvGraphicFramePr/>
          <p:nvPr>
            <p:extLst>
              <p:ext uri="{D42A27DB-BD31-4B8C-83A1-F6EECF244321}">
                <p14:modId xmlns:p14="http://schemas.microsoft.com/office/powerpoint/2010/main" val="1049599265"/>
              </p:ext>
            </p:extLst>
          </p:nvPr>
        </p:nvGraphicFramePr>
        <p:xfrm>
          <a:off x="0" y="2667000"/>
          <a:ext cx="9144000" cy="2097206"/>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aphicFrame>
        <p:nvGraphicFramePr>
          <p:cNvPr id="5" name="Diagram 4"/>
          <p:cNvGraphicFramePr/>
          <p:nvPr>
            <p:extLst>
              <p:ext uri="{D42A27DB-BD31-4B8C-83A1-F6EECF244321}">
                <p14:modId xmlns:p14="http://schemas.microsoft.com/office/powerpoint/2010/main" val="435953637"/>
              </p:ext>
            </p:extLst>
          </p:nvPr>
        </p:nvGraphicFramePr>
        <p:xfrm>
          <a:off x="141027" y="4648200"/>
          <a:ext cx="8991600" cy="2097206"/>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sp>
        <p:nvSpPr>
          <p:cNvPr id="7" name="TextBox 6"/>
          <p:cNvSpPr txBox="1"/>
          <p:nvPr/>
        </p:nvSpPr>
        <p:spPr>
          <a:xfrm>
            <a:off x="76200" y="990600"/>
            <a:ext cx="1828800" cy="369332"/>
          </a:xfrm>
          <a:prstGeom prst="rect">
            <a:avLst/>
          </a:prstGeom>
          <a:noFill/>
        </p:spPr>
        <p:txBody>
          <a:bodyPr wrap="square" rtlCol="0">
            <a:spAutoFit/>
          </a:bodyPr>
          <a:lstStyle/>
          <a:p>
            <a:r>
              <a:rPr lang="en-US" dirty="0" smtClean="0"/>
              <a:t>No Toy Condition</a:t>
            </a:r>
            <a:endParaRPr lang="en-US" dirty="0"/>
          </a:p>
        </p:txBody>
      </p:sp>
      <p:sp>
        <p:nvSpPr>
          <p:cNvPr id="8" name="TextBox 7"/>
          <p:cNvSpPr txBox="1"/>
          <p:nvPr/>
        </p:nvSpPr>
        <p:spPr>
          <a:xfrm>
            <a:off x="76200" y="2819400"/>
            <a:ext cx="1828800" cy="369332"/>
          </a:xfrm>
          <a:prstGeom prst="rect">
            <a:avLst/>
          </a:prstGeom>
          <a:noFill/>
        </p:spPr>
        <p:txBody>
          <a:bodyPr wrap="square" rtlCol="0">
            <a:spAutoFit/>
          </a:bodyPr>
          <a:lstStyle/>
          <a:p>
            <a:r>
              <a:rPr lang="en-US" dirty="0" smtClean="0"/>
              <a:t>Toy Condition</a:t>
            </a:r>
            <a:endParaRPr lang="en-US" dirty="0"/>
          </a:p>
        </p:txBody>
      </p:sp>
      <p:sp>
        <p:nvSpPr>
          <p:cNvPr id="9" name="TextBox 8"/>
          <p:cNvSpPr txBox="1"/>
          <p:nvPr/>
        </p:nvSpPr>
        <p:spPr>
          <a:xfrm>
            <a:off x="84161" y="4800600"/>
            <a:ext cx="1828800" cy="369332"/>
          </a:xfrm>
          <a:prstGeom prst="rect">
            <a:avLst/>
          </a:prstGeom>
          <a:noFill/>
        </p:spPr>
        <p:txBody>
          <a:bodyPr wrap="square" rtlCol="0">
            <a:spAutoFit/>
          </a:bodyPr>
          <a:lstStyle/>
          <a:p>
            <a:r>
              <a:rPr lang="en-US" dirty="0" smtClean="0"/>
              <a:t>Both Conditions</a:t>
            </a:r>
            <a:endParaRPr lang="en-US" dirty="0"/>
          </a:p>
        </p:txBody>
      </p:sp>
      <p:sp>
        <p:nvSpPr>
          <p:cNvPr id="10" name="TextBox 9"/>
          <p:cNvSpPr txBox="1"/>
          <p:nvPr/>
        </p:nvSpPr>
        <p:spPr>
          <a:xfrm>
            <a:off x="3290248" y="534537"/>
            <a:ext cx="2524836" cy="523220"/>
          </a:xfrm>
          <a:prstGeom prst="rect">
            <a:avLst/>
          </a:prstGeom>
          <a:noFill/>
        </p:spPr>
        <p:txBody>
          <a:bodyPr wrap="square" rtlCol="0">
            <a:spAutoFit/>
          </a:bodyPr>
          <a:lstStyle/>
          <a:p>
            <a:r>
              <a:rPr lang="en-US" sz="2800" b="1" dirty="0" err="1" smtClean="0"/>
              <a:t>CoP</a:t>
            </a:r>
            <a:r>
              <a:rPr lang="en-US" sz="2800" b="1" dirty="0" smtClean="0"/>
              <a:t> Magnitude</a:t>
            </a:r>
            <a:endParaRPr lang="en-US" sz="2800" b="1" dirty="0"/>
          </a:p>
        </p:txBody>
      </p:sp>
      <p:sp>
        <p:nvSpPr>
          <p:cNvPr id="11" name="TextBox 10"/>
          <p:cNvSpPr txBox="1"/>
          <p:nvPr/>
        </p:nvSpPr>
        <p:spPr>
          <a:xfrm>
            <a:off x="2872854" y="4474922"/>
            <a:ext cx="3352800" cy="523220"/>
          </a:xfrm>
          <a:prstGeom prst="rect">
            <a:avLst/>
          </a:prstGeom>
          <a:noFill/>
        </p:spPr>
        <p:txBody>
          <a:bodyPr wrap="square" rtlCol="0">
            <a:spAutoFit/>
          </a:bodyPr>
          <a:lstStyle/>
          <a:p>
            <a:r>
              <a:rPr lang="en-US" sz="2800" b="1" dirty="0" smtClean="0"/>
              <a:t>Approximate Entropy</a:t>
            </a:r>
            <a:endParaRPr lang="en-US" sz="2800" b="1" dirty="0"/>
          </a:p>
        </p:txBody>
      </p:sp>
    </p:spTree>
    <p:extLst>
      <p:ext uri="{BB962C8B-B14F-4D97-AF65-F5344CB8AC3E}">
        <p14:creationId xmlns:p14="http://schemas.microsoft.com/office/powerpoint/2010/main" val="183458030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457200"/>
            <a:ext cx="3200400" cy="762001"/>
          </a:xfrm>
        </p:spPr>
        <p:txBody>
          <a:bodyPr>
            <a:normAutofit/>
          </a:bodyPr>
          <a:lstStyle/>
          <a:p>
            <a:r>
              <a:rPr lang="en-US" sz="3600" dirty="0" smtClean="0">
                <a:solidFill>
                  <a:schemeClr val="bg1"/>
                </a:solidFill>
                <a:latin typeface="Helvetica" panose="020B0604020202020204" pitchFamily="34" charset="0"/>
                <a:cs typeface="Helvetica" panose="020B0604020202020204" pitchFamily="34" charset="0"/>
              </a:rPr>
              <a:t>Conclusion</a:t>
            </a:r>
            <a:endParaRPr lang="en-US" sz="3600" dirty="0">
              <a:solidFill>
                <a:schemeClr val="bg1"/>
              </a:solidFill>
              <a:latin typeface="Helvetica" panose="020B0604020202020204" pitchFamily="34" charset="0"/>
              <a:cs typeface="Helvetica" panose="020B0604020202020204" pitchFamily="34" charset="0"/>
            </a:endParaRPr>
          </a:p>
        </p:txBody>
      </p:sp>
      <p:graphicFrame>
        <p:nvGraphicFramePr>
          <p:cNvPr id="10" name="Diagram 9"/>
          <p:cNvGraphicFramePr/>
          <p:nvPr>
            <p:extLst>
              <p:ext uri="{D42A27DB-BD31-4B8C-83A1-F6EECF244321}">
                <p14:modId xmlns:p14="http://schemas.microsoft.com/office/powerpoint/2010/main" val="160127644"/>
              </p:ext>
            </p:extLst>
          </p:nvPr>
        </p:nvGraphicFramePr>
        <p:xfrm>
          <a:off x="1447800" y="1295400"/>
          <a:ext cx="6096000" cy="1828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11" name="Diagram 10"/>
          <p:cNvGraphicFramePr/>
          <p:nvPr>
            <p:extLst>
              <p:ext uri="{D42A27DB-BD31-4B8C-83A1-F6EECF244321}">
                <p14:modId xmlns:p14="http://schemas.microsoft.com/office/powerpoint/2010/main" val="3772211141"/>
              </p:ext>
            </p:extLst>
          </p:nvPr>
        </p:nvGraphicFramePr>
        <p:xfrm>
          <a:off x="1447800" y="3048000"/>
          <a:ext cx="6096000" cy="16764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aphicFrame>
        <p:nvGraphicFramePr>
          <p:cNvPr id="12" name="Diagram 11"/>
          <p:cNvGraphicFramePr/>
          <p:nvPr>
            <p:extLst>
              <p:ext uri="{D42A27DB-BD31-4B8C-83A1-F6EECF244321}">
                <p14:modId xmlns:p14="http://schemas.microsoft.com/office/powerpoint/2010/main" val="300943878"/>
              </p:ext>
            </p:extLst>
          </p:nvPr>
        </p:nvGraphicFramePr>
        <p:xfrm>
          <a:off x="1447800" y="4648200"/>
          <a:ext cx="6096000" cy="1803400"/>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spTree>
    <p:extLst>
      <p:ext uri="{BB962C8B-B14F-4D97-AF65-F5344CB8AC3E}">
        <p14:creationId xmlns:p14="http://schemas.microsoft.com/office/powerpoint/2010/main" val="1885640013"/>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0">
                                            <p:graphicEl>
                                              <a:dgm id="{80178047-6928-46CB-9A56-3A1283D09FB1}"/>
                                            </p:graphicEl>
                                          </p:spTgt>
                                        </p:tgtEl>
                                        <p:attrNameLst>
                                          <p:attrName>style.visibility</p:attrName>
                                        </p:attrNameLst>
                                      </p:cBhvr>
                                      <p:to>
                                        <p:strVal val="visible"/>
                                      </p:to>
                                    </p:set>
                                    <p:animEffect transition="in" filter="wipe(down)">
                                      <p:cBhvr>
                                        <p:cTn id="7" dur="500"/>
                                        <p:tgtEl>
                                          <p:spTgt spid="10">
                                            <p:graphicEl>
                                              <a:dgm id="{80178047-6928-46CB-9A56-3A1283D09FB1}"/>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1">
                                            <p:graphicEl>
                                              <a:dgm id="{359B14BF-5452-441A-8B7F-C2DB1BDE6DB1}"/>
                                            </p:graphicEl>
                                          </p:spTgt>
                                        </p:tgtEl>
                                        <p:attrNameLst>
                                          <p:attrName>style.visibility</p:attrName>
                                        </p:attrNameLst>
                                      </p:cBhvr>
                                      <p:to>
                                        <p:strVal val="visible"/>
                                      </p:to>
                                    </p:set>
                                    <p:animEffect transition="in" filter="wipe(down)">
                                      <p:cBhvr>
                                        <p:cTn id="12" dur="500"/>
                                        <p:tgtEl>
                                          <p:spTgt spid="11">
                                            <p:graphicEl>
                                              <a:dgm id="{359B14BF-5452-441A-8B7F-C2DB1BDE6DB1}"/>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2">
                                            <p:graphicEl>
                                              <a:dgm id="{372F929E-E727-4A4D-8091-7D456362A298}"/>
                                            </p:graphicEl>
                                          </p:spTgt>
                                        </p:tgtEl>
                                        <p:attrNameLst>
                                          <p:attrName>style.visibility</p:attrName>
                                        </p:attrNameLst>
                                      </p:cBhvr>
                                      <p:to>
                                        <p:strVal val="visible"/>
                                      </p:to>
                                    </p:set>
                                    <p:animEffect transition="in" filter="wipe(down)">
                                      <p:cBhvr>
                                        <p:cTn id="17" dur="500"/>
                                        <p:tgtEl>
                                          <p:spTgt spid="12">
                                            <p:graphicEl>
                                              <a:dgm id="{372F929E-E727-4A4D-8091-7D456362A298}"/>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0" grpId="0" uiExpand="1">
        <p:bldSub>
          <a:bldDgm bld="one"/>
        </p:bldSub>
      </p:bldGraphic>
      <p:bldGraphic spid="11" grpId="0" uiExpand="1">
        <p:bldSub>
          <a:bldDgm bld="one"/>
        </p:bldSub>
      </p:bldGraphic>
      <p:bldGraphic spid="12" grpId="0" uiExpand="1">
        <p:bldSub>
          <a:bldDgm bld="one"/>
        </p:bldSub>
      </p:bldGraphic>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066800" y="152400"/>
            <a:ext cx="7886700" cy="1325563"/>
          </a:xfrm>
        </p:spPr>
        <p:txBody>
          <a:bodyPr>
            <a:normAutofit/>
          </a:bodyPr>
          <a:lstStyle/>
          <a:p>
            <a:r>
              <a:rPr lang="en-US" sz="3600" dirty="0" smtClean="0">
                <a:solidFill>
                  <a:schemeClr val="bg1"/>
                </a:solidFill>
              </a:rPr>
              <a:t>Areas for Improvement</a:t>
            </a:r>
            <a:endParaRPr lang="en-US" sz="3600" dirty="0">
              <a:solidFill>
                <a:schemeClr val="bg1"/>
              </a:solidFill>
            </a:endParaRPr>
          </a:p>
        </p:txBody>
      </p:sp>
      <p:sp>
        <p:nvSpPr>
          <p:cNvPr id="5" name="Text Placeholder 4"/>
          <p:cNvSpPr>
            <a:spLocks noGrp="1"/>
          </p:cNvSpPr>
          <p:nvPr>
            <p:ph type="body" idx="4294967295"/>
          </p:nvPr>
        </p:nvSpPr>
        <p:spPr>
          <a:xfrm>
            <a:off x="1143000" y="1295400"/>
            <a:ext cx="6934200" cy="3962400"/>
          </a:xfrm>
        </p:spPr>
        <p:txBody>
          <a:bodyPr>
            <a:normAutofit/>
          </a:bodyPr>
          <a:lstStyle/>
          <a:p>
            <a:pPr marL="231775" lvl="1" indent="-231775"/>
            <a:r>
              <a:rPr lang="en-US" sz="2800" b="1" dirty="0" smtClean="0"/>
              <a:t>Stability</a:t>
            </a:r>
          </a:p>
          <a:p>
            <a:pPr marL="688975" lvl="2" indent="-231775"/>
            <a:r>
              <a:rPr lang="en-US" sz="2400" dirty="0"/>
              <a:t>Shakiness of </a:t>
            </a:r>
            <a:r>
              <a:rPr lang="en-US" sz="2400" dirty="0" smtClean="0"/>
              <a:t>structure</a:t>
            </a:r>
          </a:p>
          <a:p>
            <a:pPr marL="688975" lvl="2" indent="-231775"/>
            <a:r>
              <a:rPr lang="en-US" sz="2400" dirty="0" smtClean="0"/>
              <a:t>Transportation of load cells</a:t>
            </a:r>
          </a:p>
          <a:p>
            <a:pPr marL="688975" lvl="2" indent="-231775"/>
            <a:r>
              <a:rPr lang="en-US" sz="2400" dirty="0" smtClean="0"/>
              <a:t>Springy-ness of the mat</a:t>
            </a:r>
          </a:p>
          <a:p>
            <a:pPr marL="231775" lvl="1" indent="-231775"/>
            <a:r>
              <a:rPr lang="en-US" sz="2800" b="1" dirty="0" smtClean="0"/>
              <a:t>Precision/Accuracy</a:t>
            </a:r>
          </a:p>
          <a:p>
            <a:pPr marL="688975" lvl="2" indent="-231775"/>
            <a:r>
              <a:rPr lang="en-US" sz="2400" dirty="0"/>
              <a:t>Nonlinearity in force sensors and signal </a:t>
            </a:r>
            <a:r>
              <a:rPr lang="en-US" sz="2400" dirty="0" smtClean="0"/>
              <a:t>processors</a:t>
            </a:r>
          </a:p>
          <a:p>
            <a:pPr lvl="1"/>
            <a:r>
              <a:rPr lang="en-US" dirty="0" smtClean="0"/>
              <a:t>Max Weight capacity</a:t>
            </a:r>
          </a:p>
          <a:p>
            <a:pPr marL="457200" lvl="1" indent="0">
              <a:buNone/>
            </a:pPr>
            <a:endParaRPr lang="en-US" dirty="0" smtClean="0"/>
          </a:p>
          <a:p>
            <a:pPr marL="0" indent="0">
              <a:buNone/>
            </a:pPr>
            <a:endParaRPr lang="en-US" dirty="0"/>
          </a:p>
          <a:p>
            <a:pPr lvl="7"/>
            <a:endParaRPr lang="en-US" dirty="0"/>
          </a:p>
        </p:txBody>
      </p:sp>
    </p:spTree>
    <p:extLst>
      <p:ext uri="{BB962C8B-B14F-4D97-AF65-F5344CB8AC3E}">
        <p14:creationId xmlns:p14="http://schemas.microsoft.com/office/powerpoint/2010/main" val="2069005071"/>
      </p:ext>
    </p:extLst>
  </p:cSld>
  <p:clrMapOvr>
    <a:masterClrMapping/>
  </p:clrMapOvr>
  <p:transition>
    <p:randomBa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anim calcmode="lin" valueType="num">
                                      <p:cBhvr>
                                        <p:cTn id="8" dur="500" fill="hold"/>
                                        <p:tgtEl>
                                          <p:spTgt spid="4"/>
                                        </p:tgtEl>
                                        <p:attrNameLst>
                                          <p:attrName>ppt_x</p:attrName>
                                        </p:attrNameLst>
                                      </p:cBhvr>
                                      <p:tavLst>
                                        <p:tav tm="0">
                                          <p:val>
                                            <p:strVal val="#ppt_x"/>
                                          </p:val>
                                        </p:tav>
                                        <p:tav tm="100000">
                                          <p:val>
                                            <p:strVal val="#ppt_x"/>
                                          </p:val>
                                        </p:tav>
                                      </p:tavLst>
                                    </p:anim>
                                    <p:anim calcmode="lin" valueType="num">
                                      <p:cBhvr>
                                        <p:cTn id="9" dur="5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anim calcmode="lin" valueType="num">
                                      <p:cBhvr>
                                        <p:cTn id="13" dur="500" fill="hold"/>
                                        <p:tgtEl>
                                          <p:spTgt spid="5"/>
                                        </p:tgtEl>
                                        <p:attrNameLst>
                                          <p:attrName>ppt_x</p:attrName>
                                        </p:attrNameLst>
                                      </p:cBhvr>
                                      <p:tavLst>
                                        <p:tav tm="0">
                                          <p:val>
                                            <p:strVal val="#ppt_x"/>
                                          </p:val>
                                        </p:tav>
                                        <p:tav tm="100000">
                                          <p:val>
                                            <p:strVal val="#ppt_x"/>
                                          </p:val>
                                        </p:tav>
                                      </p:tavLst>
                                    </p:anim>
                                    <p:anim calcmode="lin" valueType="num">
                                      <p:cBhvr>
                                        <p:cTn id="14" dur="5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extLst>
              <a:ext uri="{BEBA8EAE-BF5A-486C-A8C5-ECC9F3942E4B}">
                <a14:imgProps xmlns:a14="http://schemas.microsoft.com/office/drawing/2010/main">
                  <a14:imgLayer r:embed="rId4">
                    <a14:imgEffect>
                      <a14:sharpenSoften amount="60000"/>
                    </a14:imgEffect>
                    <a14:imgEffect>
                      <a14:brightnessContrast bright="20000" contrast="20000"/>
                    </a14:imgEffect>
                  </a14:imgLayer>
                </a14:imgProps>
              </a:ext>
              <a:ext uri="{28A0092B-C50C-407E-A947-70E740481C1C}">
                <a14:useLocalDpi xmlns:a14="http://schemas.microsoft.com/office/drawing/2010/main" val="0"/>
              </a:ext>
            </a:extLst>
          </a:blip>
          <a:srcRect l="5693" t="26136" b="40556"/>
          <a:stretch/>
        </p:blipFill>
        <p:spPr>
          <a:xfrm>
            <a:off x="4495800" y="3581400"/>
            <a:ext cx="4366795" cy="2743200"/>
          </a:xfrm>
          <a:prstGeom prst="rect">
            <a:avLst/>
          </a:prstGeom>
        </p:spPr>
      </p:pic>
      <p:pic>
        <p:nvPicPr>
          <p:cNvPr id="6" name="Picture 5"/>
          <p:cNvPicPr>
            <a:picLocks noChangeAspect="1"/>
          </p:cNvPicPr>
          <p:nvPr/>
        </p:nvPicPr>
        <p:blipFill rotWithShape="1">
          <a:blip r:embed="rId5">
            <a:extLst>
              <a:ext uri="{BEBA8EAE-BF5A-486C-A8C5-ECC9F3942E4B}">
                <a14:imgProps xmlns:a14="http://schemas.microsoft.com/office/drawing/2010/main">
                  <a14:imgLayer r:embed="rId6">
                    <a14:imgEffect>
                      <a14:sharpenSoften amount="58000"/>
                    </a14:imgEffect>
                    <a14:imgEffect>
                      <a14:brightnessContrast bright="25000" contrast="20000"/>
                    </a14:imgEffect>
                  </a14:imgLayer>
                </a14:imgProps>
              </a:ext>
              <a:ext uri="{28A0092B-C50C-407E-A947-70E740481C1C}">
                <a14:useLocalDpi xmlns:a14="http://schemas.microsoft.com/office/drawing/2010/main" val="0"/>
              </a:ext>
            </a:extLst>
          </a:blip>
          <a:srcRect t="23286" r="10352" b="40838"/>
          <a:stretch/>
        </p:blipFill>
        <p:spPr>
          <a:xfrm>
            <a:off x="185504" y="0"/>
            <a:ext cx="4543935" cy="3234431"/>
          </a:xfrm>
          <a:prstGeom prst="rect">
            <a:avLst/>
          </a:prstGeom>
        </p:spPr>
      </p:pic>
      <p:pic>
        <p:nvPicPr>
          <p:cNvPr id="7" name="Picture 6"/>
          <p:cNvPicPr>
            <a:picLocks noChangeAspect="1"/>
          </p:cNvPicPr>
          <p:nvPr/>
        </p:nvPicPr>
        <p:blipFill rotWithShape="1">
          <a:blip r:embed="rId7">
            <a:extLst>
              <a:ext uri="{BEBA8EAE-BF5A-486C-A8C5-ECC9F3942E4B}">
                <a14:imgProps xmlns:a14="http://schemas.microsoft.com/office/drawing/2010/main">
                  <a14:imgLayer r:embed="rId8">
                    <a14:imgEffect>
                      <a14:sharpenSoften amount="75000"/>
                    </a14:imgEffect>
                    <a14:imgEffect>
                      <a14:brightnessContrast bright="18000" contrast="1000"/>
                    </a14:imgEffect>
                  </a14:imgLayer>
                </a14:imgProps>
              </a:ext>
              <a:ext uri="{28A0092B-C50C-407E-A947-70E740481C1C}">
                <a14:useLocalDpi xmlns:a14="http://schemas.microsoft.com/office/drawing/2010/main" val="0"/>
              </a:ext>
            </a:extLst>
          </a:blip>
          <a:srcRect l="18942" t="14527" r="16636" b="39503"/>
          <a:stretch/>
        </p:blipFill>
        <p:spPr>
          <a:xfrm>
            <a:off x="1086319" y="3345538"/>
            <a:ext cx="2742303" cy="3480617"/>
          </a:xfrm>
          <a:prstGeom prst="rect">
            <a:avLst/>
          </a:prstGeom>
        </p:spPr>
      </p:pic>
      <p:pic>
        <p:nvPicPr>
          <p:cNvPr id="8" name="Picture 7"/>
          <p:cNvPicPr>
            <a:picLocks noChangeAspect="1"/>
          </p:cNvPicPr>
          <p:nvPr/>
        </p:nvPicPr>
        <p:blipFill rotWithShape="1">
          <a:blip r:embed="rId9">
            <a:extLst>
              <a:ext uri="{BEBA8EAE-BF5A-486C-A8C5-ECC9F3942E4B}">
                <a14:imgProps xmlns:a14="http://schemas.microsoft.com/office/drawing/2010/main">
                  <a14:imgLayer r:embed="rId10">
                    <a14:imgEffect>
                      <a14:sharpenSoften amount="55000"/>
                    </a14:imgEffect>
                    <a14:imgEffect>
                      <a14:brightnessContrast bright="25000" contrast="20000"/>
                    </a14:imgEffect>
                  </a14:imgLayer>
                </a14:imgProps>
              </a:ext>
              <a:ext uri="{28A0092B-C50C-407E-A947-70E740481C1C}">
                <a14:useLocalDpi xmlns:a14="http://schemas.microsoft.com/office/drawing/2010/main" val="0"/>
              </a:ext>
            </a:extLst>
          </a:blip>
          <a:srcRect l="14630" t="31310" r="5020" b="53366"/>
          <a:stretch/>
        </p:blipFill>
        <p:spPr>
          <a:xfrm>
            <a:off x="5202798" y="1143000"/>
            <a:ext cx="3893436" cy="1320680"/>
          </a:xfrm>
          <a:prstGeom prst="rect">
            <a:avLst/>
          </a:prstGeom>
        </p:spPr>
      </p:pic>
      <p:sp>
        <p:nvSpPr>
          <p:cNvPr id="9" name="TextBox 8"/>
          <p:cNvSpPr txBox="1"/>
          <p:nvPr/>
        </p:nvSpPr>
        <p:spPr>
          <a:xfrm>
            <a:off x="175268" y="4989174"/>
            <a:ext cx="1719496" cy="646331"/>
          </a:xfrm>
          <a:prstGeom prst="rect">
            <a:avLst/>
          </a:prstGeom>
          <a:noFill/>
        </p:spPr>
        <p:txBody>
          <a:bodyPr wrap="square" rtlCol="0">
            <a:spAutoFit/>
          </a:bodyPr>
          <a:lstStyle/>
          <a:p>
            <a:r>
              <a:rPr lang="en-US" b="1" dirty="0" smtClean="0">
                <a:latin typeface="Helvetica" panose="020B0604020202020204" pitchFamily="34" charset="0"/>
                <a:cs typeface="Helvetica" panose="020B0604020202020204" pitchFamily="34" charset="0"/>
              </a:rPr>
              <a:t>Force sensors</a:t>
            </a:r>
            <a:endParaRPr lang="en-US" b="1" dirty="0">
              <a:latin typeface="Helvetica" panose="020B0604020202020204" pitchFamily="34" charset="0"/>
              <a:cs typeface="Helvetica" panose="020B0604020202020204" pitchFamily="34" charset="0"/>
            </a:endParaRPr>
          </a:p>
        </p:txBody>
      </p:sp>
      <p:cxnSp>
        <p:nvCxnSpPr>
          <p:cNvPr id="11" name="Straight Arrow Connector 10"/>
          <p:cNvCxnSpPr>
            <a:stCxn id="7" idx="1"/>
          </p:cNvCxnSpPr>
          <p:nvPr/>
        </p:nvCxnSpPr>
        <p:spPr>
          <a:xfrm flipV="1">
            <a:off x="1086319" y="4953000"/>
            <a:ext cx="666281" cy="13284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3276600" y="2667000"/>
            <a:ext cx="1926198" cy="646331"/>
          </a:xfrm>
          <a:prstGeom prst="rect">
            <a:avLst/>
          </a:prstGeom>
          <a:noFill/>
        </p:spPr>
        <p:txBody>
          <a:bodyPr wrap="square" rtlCol="0">
            <a:spAutoFit/>
          </a:bodyPr>
          <a:lstStyle/>
          <a:p>
            <a:r>
              <a:rPr lang="en-US" b="1" dirty="0" smtClean="0">
                <a:latin typeface="Helvetica" panose="020B0604020202020204" pitchFamily="34" charset="0"/>
                <a:cs typeface="Helvetica" panose="020B0604020202020204" pitchFamily="34" charset="0"/>
              </a:rPr>
              <a:t>Pressure-Sensitive Mat</a:t>
            </a:r>
            <a:endParaRPr lang="en-US" b="1" dirty="0">
              <a:latin typeface="Helvetica" panose="020B0604020202020204" pitchFamily="34" charset="0"/>
              <a:cs typeface="Helvetica" panose="020B0604020202020204" pitchFamily="34" charset="0"/>
            </a:endParaRPr>
          </a:p>
        </p:txBody>
      </p:sp>
      <p:cxnSp>
        <p:nvCxnSpPr>
          <p:cNvPr id="14" name="Straight Arrow Connector 13"/>
          <p:cNvCxnSpPr>
            <a:stCxn id="12" idx="0"/>
          </p:cNvCxnSpPr>
          <p:nvPr/>
        </p:nvCxnSpPr>
        <p:spPr>
          <a:xfrm flipH="1" flipV="1">
            <a:off x="2971801" y="1981200"/>
            <a:ext cx="1267898" cy="6858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381000" y="304800"/>
            <a:ext cx="1905000" cy="646331"/>
          </a:xfrm>
          <a:prstGeom prst="rect">
            <a:avLst/>
          </a:prstGeom>
          <a:noFill/>
        </p:spPr>
        <p:txBody>
          <a:bodyPr wrap="square" rtlCol="0">
            <a:spAutoFit/>
          </a:bodyPr>
          <a:lstStyle/>
          <a:p>
            <a:r>
              <a:rPr lang="en-US" b="1" dirty="0" smtClean="0">
                <a:latin typeface="Helvetica" panose="020B0604020202020204" pitchFamily="34" charset="0"/>
                <a:cs typeface="Helvetica" panose="020B0604020202020204" pitchFamily="34" charset="0"/>
              </a:rPr>
              <a:t>Overhanging structure</a:t>
            </a:r>
            <a:endParaRPr lang="en-US" b="1" dirty="0">
              <a:latin typeface="Helvetica" panose="020B0604020202020204" pitchFamily="34" charset="0"/>
              <a:cs typeface="Helvetica" panose="020B0604020202020204" pitchFamily="34" charset="0"/>
            </a:endParaRPr>
          </a:p>
        </p:txBody>
      </p:sp>
      <p:cxnSp>
        <p:nvCxnSpPr>
          <p:cNvPr id="17" name="Straight Arrow Connector 16"/>
          <p:cNvCxnSpPr>
            <a:stCxn id="15" idx="2"/>
          </p:cNvCxnSpPr>
          <p:nvPr/>
        </p:nvCxnSpPr>
        <p:spPr>
          <a:xfrm>
            <a:off x="1333500" y="951131"/>
            <a:ext cx="1123971" cy="19186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6019800" y="3199174"/>
            <a:ext cx="1774896" cy="369332"/>
          </a:xfrm>
          <a:prstGeom prst="rect">
            <a:avLst/>
          </a:prstGeom>
          <a:noFill/>
        </p:spPr>
        <p:txBody>
          <a:bodyPr wrap="square" rtlCol="0">
            <a:spAutoFit/>
          </a:bodyPr>
          <a:lstStyle/>
          <a:p>
            <a:r>
              <a:rPr lang="en-US" b="1" dirty="0" smtClean="0">
                <a:latin typeface="Helvetica" panose="020B0604020202020204" pitchFamily="34" charset="0"/>
                <a:cs typeface="Helvetica" panose="020B0604020202020204" pitchFamily="34" charset="0"/>
              </a:rPr>
              <a:t>Collapsibility</a:t>
            </a:r>
            <a:endParaRPr lang="en-US" b="1" dirty="0">
              <a:latin typeface="Helvetica" panose="020B0604020202020204" pitchFamily="34" charset="0"/>
              <a:cs typeface="Helvetica" panose="020B0604020202020204" pitchFamily="34" charset="0"/>
            </a:endParaRPr>
          </a:p>
        </p:txBody>
      </p:sp>
      <p:sp>
        <p:nvSpPr>
          <p:cNvPr id="19" name="TextBox 18"/>
          <p:cNvSpPr txBox="1"/>
          <p:nvPr/>
        </p:nvSpPr>
        <p:spPr>
          <a:xfrm>
            <a:off x="5202797" y="5562600"/>
            <a:ext cx="1476399" cy="369332"/>
          </a:xfrm>
          <a:prstGeom prst="rect">
            <a:avLst/>
          </a:prstGeom>
          <a:noFill/>
        </p:spPr>
        <p:txBody>
          <a:bodyPr wrap="square" rtlCol="0">
            <a:spAutoFit/>
          </a:bodyPr>
          <a:lstStyle/>
          <a:p>
            <a:r>
              <a:rPr lang="en-US" b="1" dirty="0" smtClean="0">
                <a:latin typeface="Helvetica" panose="020B0604020202020204" pitchFamily="34" charset="0"/>
                <a:cs typeface="Helvetica" panose="020B0604020202020204" pitchFamily="34" charset="0"/>
              </a:rPr>
              <a:t>Portability</a:t>
            </a:r>
            <a:endParaRPr lang="en-US" b="1" dirty="0">
              <a:latin typeface="Helvetica" panose="020B0604020202020204" pitchFamily="34" charset="0"/>
              <a:cs typeface="Helvetica" panose="020B0604020202020204" pitchFamily="34" charset="0"/>
            </a:endParaRPr>
          </a:p>
        </p:txBody>
      </p:sp>
      <p:sp>
        <p:nvSpPr>
          <p:cNvPr id="20" name="TextBox 19"/>
          <p:cNvSpPr txBox="1"/>
          <p:nvPr/>
        </p:nvSpPr>
        <p:spPr>
          <a:xfrm>
            <a:off x="7620000" y="994084"/>
            <a:ext cx="1242595" cy="369332"/>
          </a:xfrm>
          <a:prstGeom prst="rect">
            <a:avLst/>
          </a:prstGeom>
          <a:noFill/>
        </p:spPr>
        <p:txBody>
          <a:bodyPr wrap="square" rtlCol="0">
            <a:spAutoFit/>
          </a:bodyPr>
          <a:lstStyle/>
          <a:p>
            <a:r>
              <a:rPr lang="en-US" b="1" dirty="0" smtClean="0">
                <a:latin typeface="Helvetica" panose="020B0604020202020204" pitchFamily="34" charset="0"/>
                <a:cs typeface="Helvetica" panose="020B0604020202020204" pitchFamily="34" charset="0"/>
              </a:rPr>
              <a:t>Plush!</a:t>
            </a:r>
            <a:endParaRPr lang="en-US" b="1" dirty="0">
              <a:latin typeface="Helvetica" panose="020B0604020202020204" pitchFamily="34" charset="0"/>
              <a:cs typeface="Helvetica" panose="020B0604020202020204" pitchFamily="34" charset="0"/>
            </a:endParaRPr>
          </a:p>
        </p:txBody>
      </p:sp>
      <p:cxnSp>
        <p:nvCxnSpPr>
          <p:cNvPr id="22" name="Straight Arrow Connector 21"/>
          <p:cNvCxnSpPr>
            <a:stCxn id="20" idx="2"/>
          </p:cNvCxnSpPr>
          <p:nvPr/>
        </p:nvCxnSpPr>
        <p:spPr>
          <a:xfrm flipH="1">
            <a:off x="8241297" y="1363416"/>
            <a:ext cx="1" cy="29100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5202798" y="152400"/>
            <a:ext cx="3659797" cy="523220"/>
          </a:xfrm>
          <a:prstGeom prst="rect">
            <a:avLst/>
          </a:prstGeom>
          <a:noFill/>
        </p:spPr>
        <p:txBody>
          <a:bodyPr wrap="square" rtlCol="0">
            <a:spAutoFit/>
          </a:bodyPr>
          <a:lstStyle/>
          <a:p>
            <a:pPr algn="r"/>
            <a:r>
              <a:rPr lang="en-US" sz="2800" dirty="0" smtClean="0">
                <a:solidFill>
                  <a:schemeClr val="tx2"/>
                </a:solidFill>
                <a:latin typeface="Helvetica" panose="020B0604020202020204" pitchFamily="34" charset="0"/>
                <a:cs typeface="Helvetica" panose="020B0604020202020204" pitchFamily="34" charset="0"/>
              </a:rPr>
              <a:t>Mat Redesign</a:t>
            </a:r>
            <a:endParaRPr lang="en-US" sz="2800" dirty="0">
              <a:solidFill>
                <a:schemeClr val="tx2"/>
              </a:solidFill>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3841540198"/>
      </p:ext>
    </p:extLst>
  </p:cSld>
  <p:clrMapOvr>
    <a:masterClrMapping/>
  </p:clrMapOvr>
  <p:transition spd="slow">
    <p:wip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143000" y="381000"/>
            <a:ext cx="5972175" cy="847725"/>
          </a:xfrm>
        </p:spPr>
        <p:txBody>
          <a:bodyPr>
            <a:normAutofit/>
          </a:bodyPr>
          <a:lstStyle/>
          <a:p>
            <a:r>
              <a:rPr lang="en-US" sz="3600" dirty="0" smtClean="0">
                <a:solidFill>
                  <a:schemeClr val="bg1"/>
                </a:solidFill>
              </a:rPr>
              <a:t>Lessons Learned</a:t>
            </a:r>
            <a:endParaRPr lang="en-US" sz="3600" dirty="0">
              <a:solidFill>
                <a:schemeClr val="bg1"/>
              </a:solidFill>
            </a:endParaRPr>
          </a:p>
        </p:txBody>
      </p:sp>
      <p:sp>
        <p:nvSpPr>
          <p:cNvPr id="4" name="TextBox 3"/>
          <p:cNvSpPr txBox="1"/>
          <p:nvPr/>
        </p:nvSpPr>
        <p:spPr>
          <a:xfrm>
            <a:off x="914400" y="1600200"/>
            <a:ext cx="7162800" cy="4401205"/>
          </a:xfrm>
          <a:prstGeom prst="rect">
            <a:avLst/>
          </a:prstGeom>
          <a:noFill/>
        </p:spPr>
        <p:txBody>
          <a:bodyPr wrap="square" rtlCol="0">
            <a:spAutoFit/>
          </a:bodyPr>
          <a:lstStyle/>
          <a:p>
            <a:r>
              <a:rPr lang="en-US" sz="2800" b="1" dirty="0" smtClean="0">
                <a:solidFill>
                  <a:schemeClr val="bg1">
                    <a:lumMod val="10000"/>
                  </a:schemeClr>
                </a:solidFill>
                <a:latin typeface="Helvetica" panose="020B0604020202020204" pitchFamily="34" charset="0"/>
                <a:cs typeface="Helvetica" panose="020B0604020202020204" pitchFamily="34" charset="0"/>
              </a:rPr>
              <a:t>Clinical Testing</a:t>
            </a:r>
          </a:p>
          <a:p>
            <a:pPr marL="682625" indent="-219075">
              <a:buFont typeface="Arial" panose="020B0604020202020204" pitchFamily="34" charset="0"/>
              <a:buChar char="•"/>
            </a:pPr>
            <a:r>
              <a:rPr lang="en-US" sz="2800" b="1" dirty="0">
                <a:solidFill>
                  <a:schemeClr val="bg1">
                    <a:lumMod val="10000"/>
                  </a:schemeClr>
                </a:solidFill>
                <a:latin typeface="Helvetica" panose="020B0604020202020204" pitchFamily="34" charset="0"/>
                <a:cs typeface="Helvetica" panose="020B0604020202020204" pitchFamily="34" charset="0"/>
              </a:rPr>
              <a:t>	</a:t>
            </a:r>
            <a:r>
              <a:rPr lang="en-US" sz="2400" dirty="0" smtClean="0">
                <a:solidFill>
                  <a:schemeClr val="bg1">
                    <a:lumMod val="10000"/>
                  </a:schemeClr>
                </a:solidFill>
                <a:latin typeface="Helvetica" panose="020B0604020202020204" pitchFamily="34" charset="0"/>
                <a:cs typeface="Helvetica" panose="020B0604020202020204" pitchFamily="34" charset="0"/>
              </a:rPr>
              <a:t>Neonatal Intensive Care Unit </a:t>
            </a:r>
            <a:r>
              <a:rPr lang="en-US" sz="2400" b="1" dirty="0" smtClean="0">
                <a:solidFill>
                  <a:schemeClr val="bg1">
                    <a:lumMod val="10000"/>
                  </a:schemeClr>
                </a:solidFill>
                <a:latin typeface="Helvetica" panose="020B0604020202020204" pitchFamily="34" charset="0"/>
                <a:cs typeface="Helvetica" panose="020B0604020202020204" pitchFamily="34" charset="0"/>
              </a:rPr>
              <a:t>(NICU): </a:t>
            </a:r>
            <a:r>
              <a:rPr lang="en-US" sz="2400" dirty="0" smtClean="0">
                <a:solidFill>
                  <a:schemeClr val="bg1">
                    <a:lumMod val="10000"/>
                  </a:schemeClr>
                </a:solidFill>
                <a:latin typeface="Helvetica" panose="020B0604020202020204" pitchFamily="34" charset="0"/>
                <a:cs typeface="Helvetica" panose="020B0604020202020204" pitchFamily="34" charset="0"/>
              </a:rPr>
              <a:t>Potential of our system</a:t>
            </a:r>
          </a:p>
          <a:p>
            <a:pPr marL="463550"/>
            <a:endParaRPr lang="en-US" sz="2800" b="1" dirty="0" smtClean="0">
              <a:solidFill>
                <a:schemeClr val="bg1">
                  <a:lumMod val="10000"/>
                </a:schemeClr>
              </a:solidFill>
              <a:latin typeface="Helvetica" panose="020B0604020202020204" pitchFamily="34" charset="0"/>
              <a:cs typeface="Helvetica" panose="020B0604020202020204" pitchFamily="34" charset="0"/>
            </a:endParaRPr>
          </a:p>
          <a:p>
            <a:r>
              <a:rPr lang="en-US" sz="2800" b="1" dirty="0" smtClean="0">
                <a:solidFill>
                  <a:schemeClr val="bg1">
                    <a:lumMod val="10000"/>
                  </a:schemeClr>
                </a:solidFill>
                <a:latin typeface="Helvetica" panose="020B0604020202020204" pitchFamily="34" charset="0"/>
                <a:cs typeface="Helvetica" panose="020B0604020202020204" pitchFamily="34" charset="0"/>
              </a:rPr>
              <a:t>Data Analysis</a:t>
            </a:r>
            <a:endParaRPr lang="en-US" sz="2800" b="1" dirty="0">
              <a:solidFill>
                <a:schemeClr val="bg1">
                  <a:lumMod val="10000"/>
                </a:schemeClr>
              </a:solidFill>
              <a:latin typeface="Helvetica" panose="020B0604020202020204" pitchFamily="34" charset="0"/>
              <a:cs typeface="Helvetica" panose="020B0604020202020204" pitchFamily="34" charset="0"/>
            </a:endParaRPr>
          </a:p>
          <a:p>
            <a:pPr marL="682625" indent="-219075">
              <a:buFont typeface="Arial" panose="020B0604020202020204" pitchFamily="34" charset="0"/>
              <a:buChar char="•"/>
            </a:pPr>
            <a:r>
              <a:rPr lang="en-US" sz="2000" b="1" dirty="0">
                <a:solidFill>
                  <a:schemeClr val="bg1">
                    <a:lumMod val="10000"/>
                  </a:schemeClr>
                </a:solidFill>
                <a:latin typeface="Helvetica" panose="020B0604020202020204" pitchFamily="34" charset="0"/>
                <a:cs typeface="Helvetica" panose="020B0604020202020204" pitchFamily="34" charset="0"/>
              </a:rPr>
              <a:t>	</a:t>
            </a:r>
            <a:r>
              <a:rPr lang="en-US" sz="2400" dirty="0" smtClean="0">
                <a:solidFill>
                  <a:schemeClr val="bg1">
                    <a:lumMod val="10000"/>
                  </a:schemeClr>
                </a:solidFill>
                <a:latin typeface="Helvetica" panose="020B0604020202020204" pitchFamily="34" charset="0"/>
                <a:cs typeface="Helvetica" panose="020B0604020202020204" pitchFamily="34" charset="0"/>
              </a:rPr>
              <a:t>Overcome challenges</a:t>
            </a:r>
            <a:endParaRPr lang="en-US" sz="2000" dirty="0" smtClean="0">
              <a:solidFill>
                <a:schemeClr val="bg1">
                  <a:lumMod val="10000"/>
                </a:schemeClr>
              </a:solidFill>
              <a:latin typeface="Helvetica" panose="020B0604020202020204" pitchFamily="34" charset="0"/>
              <a:cs typeface="Helvetica" panose="020B0604020202020204" pitchFamily="34" charset="0"/>
            </a:endParaRPr>
          </a:p>
          <a:p>
            <a:pPr marL="463550"/>
            <a:endParaRPr lang="en-US" sz="2000" b="1" dirty="0" smtClean="0">
              <a:solidFill>
                <a:schemeClr val="bg1">
                  <a:lumMod val="10000"/>
                </a:schemeClr>
              </a:solidFill>
              <a:latin typeface="Helvetica" panose="020B0604020202020204" pitchFamily="34" charset="0"/>
              <a:cs typeface="Helvetica" panose="020B0604020202020204" pitchFamily="34" charset="0"/>
            </a:endParaRPr>
          </a:p>
          <a:p>
            <a:r>
              <a:rPr lang="en-US" sz="2800" b="1" dirty="0" smtClean="0">
                <a:solidFill>
                  <a:schemeClr val="bg1">
                    <a:lumMod val="10000"/>
                  </a:schemeClr>
                </a:solidFill>
                <a:latin typeface="Helvetica" panose="020B0604020202020204" pitchFamily="34" charset="0"/>
                <a:cs typeface="Helvetica" panose="020B0604020202020204" pitchFamily="34" charset="0"/>
              </a:rPr>
              <a:t>Assessment and Redesign </a:t>
            </a:r>
          </a:p>
          <a:p>
            <a:pPr marL="682625" indent="-219075">
              <a:buFont typeface="Arial" panose="020B0604020202020204" pitchFamily="34" charset="0"/>
              <a:buChar char="•"/>
            </a:pPr>
            <a:r>
              <a:rPr lang="en-US" sz="2000" b="1" dirty="0">
                <a:solidFill>
                  <a:schemeClr val="bg1">
                    <a:lumMod val="10000"/>
                  </a:schemeClr>
                </a:solidFill>
                <a:latin typeface="Helvetica" panose="020B0604020202020204" pitchFamily="34" charset="0"/>
                <a:cs typeface="Helvetica" panose="020B0604020202020204" pitchFamily="34" charset="0"/>
              </a:rPr>
              <a:t>	</a:t>
            </a:r>
            <a:r>
              <a:rPr lang="en-US" sz="2400" dirty="0" smtClean="0">
                <a:solidFill>
                  <a:schemeClr val="bg1">
                    <a:lumMod val="10000"/>
                  </a:schemeClr>
                </a:solidFill>
                <a:latin typeface="Helvetica" panose="020B0604020202020204" pitchFamily="34" charset="0"/>
                <a:cs typeface="Helvetica" panose="020B0604020202020204" pitchFamily="34" charset="0"/>
              </a:rPr>
              <a:t>Gain full understanding of the mat system</a:t>
            </a:r>
          </a:p>
          <a:p>
            <a:pPr marL="914400" indent="-450850">
              <a:buFont typeface="Arial" panose="020B0604020202020204" pitchFamily="34" charset="0"/>
              <a:buChar char="•"/>
            </a:pPr>
            <a:r>
              <a:rPr lang="en-US" sz="2400" dirty="0" smtClean="0">
                <a:solidFill>
                  <a:schemeClr val="bg1">
                    <a:lumMod val="10000"/>
                  </a:schemeClr>
                </a:solidFill>
                <a:latin typeface="Helvetica" panose="020B0604020202020204" pitchFamily="34" charset="0"/>
                <a:cs typeface="Helvetica" panose="020B0604020202020204" pitchFamily="34" charset="0"/>
              </a:rPr>
              <a:t>Understand shortcomings of the mat and design to reduce error in measurements</a:t>
            </a:r>
            <a:endParaRPr lang="en-US" sz="2400" dirty="0">
              <a:solidFill>
                <a:schemeClr val="bg1">
                  <a:lumMod val="10000"/>
                </a:schemeClr>
              </a:solidFill>
            </a:endParaRPr>
          </a:p>
        </p:txBody>
      </p:sp>
    </p:spTree>
    <p:extLst>
      <p:ext uri="{BB962C8B-B14F-4D97-AF65-F5344CB8AC3E}">
        <p14:creationId xmlns:p14="http://schemas.microsoft.com/office/powerpoint/2010/main" val="262159652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Image result for panda thank you"/>
          <p:cNvPicPr>
            <a:picLocks noChangeAspect="1" noChangeArrowheads="1"/>
          </p:cNvPicPr>
          <p:nvPr/>
        </p:nvPicPr>
        <p:blipFill rotWithShape="1">
          <a:blip r:embed="rId2">
            <a:extLst>
              <a:ext uri="{28A0092B-C50C-407E-A947-70E740481C1C}">
                <a14:useLocalDpi xmlns:a14="http://schemas.microsoft.com/office/drawing/2010/main" val="0"/>
              </a:ext>
            </a:extLst>
          </a:blip>
          <a:srcRect t="4104"/>
          <a:stretch/>
        </p:blipFill>
        <p:spPr bwMode="auto">
          <a:xfrm>
            <a:off x="381000" y="1066800"/>
            <a:ext cx="3962400" cy="4749708"/>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Image result for panda ques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86400" y="2057400"/>
            <a:ext cx="3366986" cy="32766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4252984" y="2971800"/>
            <a:ext cx="685800" cy="1200329"/>
          </a:xfrm>
          <a:prstGeom prst="rect">
            <a:avLst/>
          </a:prstGeom>
          <a:noFill/>
        </p:spPr>
        <p:txBody>
          <a:bodyPr wrap="square" rtlCol="0">
            <a:spAutoFit/>
          </a:bodyPr>
          <a:lstStyle/>
          <a:p>
            <a:r>
              <a:rPr lang="en-US" sz="7200" dirty="0" smtClean="0">
                <a:latin typeface="Bernard MT Condensed" panose="02050806060905020404" pitchFamily="18" charset="0"/>
                <a:cs typeface="Helvetica" panose="020B0604020202020204" pitchFamily="34" charset="0"/>
              </a:rPr>
              <a:t>&amp;</a:t>
            </a:r>
            <a:endParaRPr lang="en-US" sz="7200" dirty="0">
              <a:latin typeface="Bernard MT Condensed" panose="02050806060905020404" pitchFamily="18" charset="0"/>
              <a:cs typeface="Helvetica" panose="020B0604020202020204" pitchFamily="34" charset="0"/>
            </a:endParaRPr>
          </a:p>
        </p:txBody>
      </p:sp>
    </p:spTree>
    <p:extLst>
      <p:ext uri="{BB962C8B-B14F-4D97-AF65-F5344CB8AC3E}">
        <p14:creationId xmlns:p14="http://schemas.microsoft.com/office/powerpoint/2010/main" val="316768442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0">
  <p:cSld>
    <p:bg>
      <p:bgRef idx="1001">
        <a:schemeClr val="bg2"/>
      </p:bgRef>
    </p:bg>
    <p:spTree>
      <p:nvGrpSpPr>
        <p:cNvPr id="1" name=""/>
        <p:cNvGrpSpPr/>
        <p:nvPr/>
      </p:nvGrpSpPr>
      <p:grpSpPr>
        <a:xfrm>
          <a:off x="0" y="0"/>
          <a:ext cx="0" cy="0"/>
          <a:chOff x="0" y="0"/>
          <a:chExt cx="0" cy="0"/>
        </a:xfrm>
      </p:grpSpPr>
      <p:sp>
        <p:nvSpPr>
          <p:cNvPr id="2" name="Rectangle 1"/>
          <p:cNvSpPr/>
          <p:nvPr/>
        </p:nvSpPr>
        <p:spPr>
          <a:xfrm>
            <a:off x="0" y="0"/>
            <a:ext cx="9144000" cy="6858000"/>
          </a:xfrm>
          <a:prstGeom prst="rect">
            <a:avLst/>
          </a:prstGeom>
          <a:blipFill dpi="0" rotWithShape="1">
            <a:blip r:embed="rId3">
              <a:alphaModFix amt="23000"/>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5"/>
          <p:cNvSpPr>
            <a:spLocks noGrp="1"/>
          </p:cNvSpPr>
          <p:nvPr>
            <p:ph type="body" idx="1"/>
          </p:nvPr>
        </p:nvSpPr>
        <p:spPr>
          <a:xfrm>
            <a:off x="2659864" y="2895600"/>
            <a:ext cx="3946525" cy="1093199"/>
          </a:xfrm>
        </p:spPr>
        <p:txBody>
          <a:bodyPr>
            <a:normAutofit lnSpcReduction="10000"/>
          </a:bodyPr>
          <a:lstStyle/>
          <a:p>
            <a:pPr>
              <a:buNone/>
            </a:pPr>
            <a:r>
              <a:rPr lang="en-US" sz="2800" dirty="0" smtClean="0">
                <a:solidFill>
                  <a:srgbClr val="FFFFFF"/>
                </a:solidFill>
                <a:latin typeface="Helvetica" panose="020B0604020202020204" pitchFamily="34" charset="0"/>
                <a:cs typeface="Helvetica" panose="020B0604020202020204" pitchFamily="34" charset="0"/>
              </a:rPr>
              <a:t>There is no substitute for hard work</a:t>
            </a:r>
          </a:p>
          <a:p>
            <a:pPr algn="r">
              <a:buNone/>
            </a:pPr>
            <a:r>
              <a:rPr lang="en-US" sz="1800" i="0" dirty="0" smtClean="0">
                <a:solidFill>
                  <a:srgbClr val="FFFFFF"/>
                </a:solidFill>
                <a:latin typeface="Helvetica" panose="020B0604020202020204" pitchFamily="34" charset="0"/>
                <a:cs typeface="Helvetica" panose="020B0604020202020204" pitchFamily="34" charset="0"/>
              </a:rPr>
              <a:t>-Thomas A. Edison</a:t>
            </a:r>
            <a:endParaRPr lang="en-US" sz="1800" i="0" dirty="0">
              <a:solidFill>
                <a:srgbClr val="FFFFFF"/>
              </a:solidFill>
              <a:latin typeface="Helvetica" panose="020B0604020202020204" pitchFamily="34" charset="0"/>
              <a:cs typeface="Helvetica" panose="020B0604020202020204" pitchFamily="34" charset="0"/>
            </a:endParaRPr>
          </a:p>
        </p:txBody>
      </p:sp>
      <p:pic>
        <p:nvPicPr>
          <p:cNvPr id="5124" name="Picture 4" descr="Image result for quotation marks png"/>
          <p:cNvPicPr>
            <a:picLocks noChangeAspect="1" noChangeArrowheads="1"/>
          </p:cNvPicPr>
          <p:nvPr/>
        </p:nvPicPr>
        <p:blipFill>
          <a:blip r:embed="rId4">
            <a:extLst>
              <a:ext uri="{BEBA8EAE-BF5A-486C-A8C5-ECC9F3942E4B}">
                <a14:imgProps xmlns:a14="http://schemas.microsoft.com/office/drawing/2010/main">
                  <a14:imgLayer r:embed="rId5">
                    <a14:imgEffect>
                      <a14:sharpenSoften amount="-50000"/>
                    </a14:imgEffect>
                    <a14:imgEffect>
                      <a14:brightnessContrast bright="24000" contrast="44000"/>
                    </a14:imgEffect>
                  </a14:imgLayer>
                </a14:imgProps>
              </a:ext>
              <a:ext uri="{28A0092B-C50C-407E-A947-70E740481C1C}">
                <a14:useLocalDpi xmlns:a14="http://schemas.microsoft.com/office/drawing/2010/main" val="0"/>
              </a:ext>
            </a:extLst>
          </a:blip>
          <a:srcRect/>
          <a:stretch>
            <a:fillRect/>
          </a:stretch>
        </p:blipFill>
        <p:spPr bwMode="auto">
          <a:xfrm>
            <a:off x="914400" y="914400"/>
            <a:ext cx="1521156" cy="1521156"/>
          </a:xfrm>
          <a:prstGeom prst="rect">
            <a:avLst/>
          </a:prstGeom>
          <a:noFill/>
        </p:spPr>
      </p:pic>
      <p:pic>
        <p:nvPicPr>
          <p:cNvPr id="8" name="Picture 4" descr="Image result for quotation marks png"/>
          <p:cNvPicPr>
            <a:picLocks noChangeAspect="1" noChangeArrowheads="1"/>
          </p:cNvPicPr>
          <p:nvPr/>
        </p:nvPicPr>
        <p:blipFill>
          <a:blip r:embed="rId6">
            <a:extLst>
              <a:ext uri="{BEBA8EAE-BF5A-486C-A8C5-ECC9F3942E4B}">
                <a14:imgProps xmlns:a14="http://schemas.microsoft.com/office/drawing/2010/main">
                  <a14:imgLayer r:embed="rId5">
                    <a14:imgEffect>
                      <a14:sharpenSoften amount="-32000"/>
                    </a14:imgEffect>
                    <a14:imgEffect>
                      <a14:brightnessContrast bright="20000" contrast="-21000"/>
                    </a14:imgEffect>
                  </a14:imgLayer>
                </a14:imgProps>
              </a:ext>
              <a:ext uri="{28A0092B-C50C-407E-A947-70E740481C1C}">
                <a14:useLocalDpi xmlns:a14="http://schemas.microsoft.com/office/drawing/2010/main" val="0"/>
              </a:ext>
            </a:extLst>
          </a:blip>
          <a:srcRect/>
          <a:stretch>
            <a:fillRect/>
          </a:stretch>
        </p:blipFill>
        <p:spPr bwMode="auto">
          <a:xfrm rot="10800000">
            <a:off x="7429499" y="4267200"/>
            <a:ext cx="1295400" cy="129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749657"/>
      </p:ext>
    </p:extLst>
  </p:cSld>
  <p:clrMapOvr>
    <a:overrideClrMapping bg1="dk1" tx1="lt1" bg2="dk2" tx2="lt2" accent1="accent1" accent2="accent2" accent3="accent3" accent4="accent4" accent5="accent5" accent6="accent6" hlink="hlink" folHlink="folHlink"/>
  </p:clrMapOvr>
  <p:transition>
    <p:split orient="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wipe(left)">
                                      <p:cBhvr>
                                        <p:cTn id="7" dur="500"/>
                                        <p:tgtEl>
                                          <p:spTgt spid="6">
                                            <p:txEl>
                                              <p:pRg st="0" end="0"/>
                                            </p:txEl>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wipe(left)">
                                      <p:cBhvr>
                                        <p:cTn id="10" dur="500"/>
                                        <p:tgtEl>
                                          <p:spTgt spid="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9600" y="2504960"/>
            <a:ext cx="7886700" cy="2152879"/>
          </a:xfrm>
        </p:spPr>
        <p:txBody>
          <a:bodyPr/>
          <a:lstStyle/>
          <a:p>
            <a:r>
              <a:rPr lang="en-US" sz="4400" dirty="0" smtClean="0"/>
              <a:t>Why STEM?</a:t>
            </a:r>
            <a:endParaRPr lang="en-US" sz="4400" dirty="0"/>
          </a:p>
        </p:txBody>
      </p:sp>
      <p:sp>
        <p:nvSpPr>
          <p:cNvPr id="5" name="Text Placeholder 4"/>
          <p:cNvSpPr>
            <a:spLocks noGrp="1"/>
          </p:cNvSpPr>
          <p:nvPr>
            <p:ph type="body" idx="1"/>
          </p:nvPr>
        </p:nvSpPr>
        <p:spPr>
          <a:xfrm>
            <a:off x="6477000" y="3200400"/>
            <a:ext cx="2133600" cy="738187"/>
          </a:xfrm>
        </p:spPr>
        <p:txBody>
          <a:bodyPr/>
          <a:lstStyle/>
          <a:p>
            <a:pPr algn="r"/>
            <a:r>
              <a:rPr lang="en-US" sz="2000" dirty="0" smtClean="0">
                <a:solidFill>
                  <a:srgbClr val="004D86"/>
                </a:solidFill>
              </a:rPr>
              <a:t>Choosing Robotics</a:t>
            </a:r>
            <a:endParaRPr lang="en-US" sz="1400" dirty="0">
              <a:solidFill>
                <a:srgbClr val="004D86"/>
              </a:solidFill>
            </a:endParaRPr>
          </a:p>
          <a:p>
            <a:endParaRPr lang="en-US" sz="1400" dirty="0" smtClean="0"/>
          </a:p>
        </p:txBody>
      </p:sp>
      <p:pic>
        <p:nvPicPr>
          <p:cNvPr id="1026" name="Picture 2" descr="Image result for robot png"/>
          <p:cNvPicPr>
            <a:picLocks noChangeAspect="1" noChangeArrowheads="1"/>
          </p:cNvPicPr>
          <p:nvPr/>
        </p:nvPicPr>
        <p:blipFill>
          <a:blip r:embed="rId3" cstate="print">
            <a:clrChange>
              <a:clrFrom>
                <a:srgbClr val="FFFFFF"/>
              </a:clrFrom>
              <a:clrTo>
                <a:srgbClr val="FFFFFF">
                  <a:alpha val="0"/>
                </a:srgbClr>
              </a:clrTo>
            </a:clrChange>
            <a:extLst>
              <a:ext uri="{BEBA8EAE-BF5A-486C-A8C5-ECC9F3942E4B}">
                <a14:imgProps xmlns:a14="http://schemas.microsoft.com/office/drawing/2010/main">
                  <a14:imgLayer r:embed="rId4">
                    <a14:imgEffect>
                      <a14:brightnessContrast bright="37000" contrast="61000"/>
                    </a14:imgEffect>
                  </a14:imgLayer>
                </a14:imgProps>
              </a:ext>
              <a:ext uri="{28A0092B-C50C-407E-A947-70E740481C1C}">
                <a14:useLocalDpi xmlns:a14="http://schemas.microsoft.com/office/drawing/2010/main" val="0"/>
              </a:ext>
            </a:extLst>
          </a:blip>
          <a:srcRect/>
          <a:stretch>
            <a:fillRect/>
          </a:stretch>
        </p:blipFill>
        <p:spPr bwMode="auto">
          <a:xfrm>
            <a:off x="228600" y="3403270"/>
            <a:ext cx="2819400" cy="2819400"/>
          </a:xfrm>
          <a:prstGeom prst="rect">
            <a:avLst/>
          </a:prstGeom>
          <a:noFill/>
        </p:spPr>
      </p:pic>
      <p:sp>
        <p:nvSpPr>
          <p:cNvPr id="2" name="Slide Number Placeholder 1"/>
          <p:cNvSpPr>
            <a:spLocks noGrp="1"/>
          </p:cNvSpPr>
          <p:nvPr>
            <p:ph type="sldNum" sz="quarter" idx="12"/>
          </p:nvPr>
        </p:nvSpPr>
        <p:spPr/>
        <p:txBody>
          <a:bodyPr/>
          <a:lstStyle/>
          <a:p>
            <a:fld id="{8C7B2094-9930-4D51-AEBA-B1D8AF805A21}" type="slidenum">
              <a:rPr lang="en-US" smtClean="0">
                <a:solidFill>
                  <a:srgbClr val="004D86"/>
                </a:solidFill>
              </a:rPr>
              <a:t>2</a:t>
            </a:fld>
            <a:endParaRPr lang="en-US" dirty="0">
              <a:solidFill>
                <a:srgbClr val="004D86"/>
              </a:solidFill>
            </a:endParaRPr>
          </a:p>
        </p:txBody>
      </p:sp>
      <p:sp>
        <p:nvSpPr>
          <p:cNvPr id="6" name="Isosceles Triangle 5"/>
          <p:cNvSpPr/>
          <p:nvPr/>
        </p:nvSpPr>
        <p:spPr>
          <a:xfrm flipH="1" flipV="1">
            <a:off x="2819400" y="0"/>
            <a:ext cx="6324600" cy="3403270"/>
          </a:xfrm>
          <a:prstGeom prst="triangle">
            <a:avLst>
              <a:gd name="adj" fmla="val 0"/>
            </a:avLst>
          </a:prstGeom>
          <a:blipFill dpi="0" rotWithShape="0">
            <a:blip r:embed="rId5"/>
            <a:srcRect/>
            <a:stretch>
              <a:fillRect t="-4000" r="-11000" b="-7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66519695"/>
      </p:ext>
    </p:extLst>
  </p:cSld>
  <p:clrMapOvr>
    <a:masterClrMapping/>
  </p:clrMapOvr>
  <p:transition spd="slow">
    <p:split orient="vert"/>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a:xfrm>
            <a:off x="304800" y="304800"/>
            <a:ext cx="5972100" cy="847999"/>
          </a:xfrm>
        </p:spPr>
        <p:txBody>
          <a:bodyPr/>
          <a:lstStyle/>
          <a:p>
            <a:r>
              <a:rPr lang="en-US" dirty="0" smtClean="0"/>
              <a:t>Future Plans</a:t>
            </a:r>
            <a:endParaRPr lang="en-US" dirty="0"/>
          </a:p>
        </p:txBody>
      </p:sp>
      <p:sp>
        <p:nvSpPr>
          <p:cNvPr id="4" name="Text Placeholder 3"/>
          <p:cNvSpPr>
            <a:spLocks noGrp="1"/>
          </p:cNvSpPr>
          <p:nvPr>
            <p:ph type="body" idx="1"/>
          </p:nvPr>
        </p:nvSpPr>
        <p:spPr>
          <a:xfrm>
            <a:off x="304800" y="1143000"/>
            <a:ext cx="5972100" cy="3686000"/>
          </a:xfrm>
        </p:spPr>
        <p:txBody>
          <a:bodyPr/>
          <a:lstStyle/>
          <a:p>
            <a:pPr>
              <a:buNone/>
            </a:pPr>
            <a:r>
              <a:rPr lang="en-US" dirty="0" smtClean="0"/>
              <a:t>Data Processing</a:t>
            </a:r>
          </a:p>
          <a:p>
            <a:pPr marL="914400"/>
            <a:r>
              <a:rPr lang="en-US" dirty="0" smtClean="0"/>
              <a:t>Filtering</a:t>
            </a:r>
          </a:p>
          <a:p>
            <a:pPr marL="914400"/>
            <a:r>
              <a:rPr lang="en-US" dirty="0" smtClean="0"/>
              <a:t>Videos: </a:t>
            </a:r>
            <a:r>
              <a:rPr lang="en-US" dirty="0"/>
              <a:t>Verify/compare movement for remaining babies</a:t>
            </a:r>
          </a:p>
          <a:p>
            <a:r>
              <a:rPr lang="en-US" dirty="0" smtClean="0"/>
              <a:t>Redesign of mat system</a:t>
            </a:r>
            <a:endParaRPr lang="en-US" dirty="0"/>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2800" y="3276600"/>
            <a:ext cx="4082198" cy="33385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877614" y="5981917"/>
            <a:ext cx="2438400" cy="646331"/>
          </a:xfrm>
          <a:prstGeom prst="rect">
            <a:avLst/>
          </a:prstGeom>
          <a:noFill/>
        </p:spPr>
        <p:txBody>
          <a:bodyPr wrap="square" rtlCol="0">
            <a:spAutoFit/>
          </a:bodyPr>
          <a:lstStyle/>
          <a:p>
            <a:r>
              <a:rPr lang="en-US" dirty="0" smtClean="0">
                <a:solidFill>
                  <a:schemeClr val="tx1">
                    <a:lumMod val="75000"/>
                  </a:schemeClr>
                </a:solidFill>
              </a:rPr>
              <a:t>Green/Pink: Unfiltered</a:t>
            </a:r>
          </a:p>
          <a:p>
            <a:r>
              <a:rPr lang="en-US" dirty="0" smtClean="0">
                <a:solidFill>
                  <a:schemeClr val="tx1">
                    <a:lumMod val="75000"/>
                  </a:schemeClr>
                </a:solidFill>
              </a:rPr>
              <a:t>Black/Blue: Filtered</a:t>
            </a:r>
            <a:endParaRPr lang="en-US" dirty="0">
              <a:solidFill>
                <a:schemeClr val="tx1">
                  <a:lumMod val="75000"/>
                </a:schemeClr>
              </a:solidFill>
            </a:endParaRPr>
          </a:p>
        </p:txBody>
      </p:sp>
      <p:pic>
        <p:nvPicPr>
          <p:cNvPr id="614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52800" y="3263462"/>
            <a:ext cx="4082198" cy="33516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52800" y="3263462"/>
            <a:ext cx="4105275" cy="33385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Isosceles Triangle 7"/>
          <p:cNvSpPr/>
          <p:nvPr/>
        </p:nvSpPr>
        <p:spPr>
          <a:xfrm flipH="1" flipV="1">
            <a:off x="2819400" y="0"/>
            <a:ext cx="6324600" cy="3403270"/>
          </a:xfrm>
          <a:prstGeom prst="triangle">
            <a:avLst>
              <a:gd name="adj" fmla="val 0"/>
            </a:avLst>
          </a:prstGeom>
          <a:blipFill dpi="0" rotWithShape="0">
            <a:blip r:embed="rId6"/>
            <a:srcRect/>
            <a:stretch>
              <a:fillRect t="-4000" r="-11000" b="-2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83053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randombar(horizontal)">
                                      <p:cBhvr>
                                        <p:cTn id="12" dur="5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animEffect transition="in" filter="randombar(horizontal)">
                                      <p:cBhvr>
                                        <p:cTn id="17" dur="500"/>
                                        <p:tgtEl>
                                          <p:spTgt spid="4">
                                            <p:txEl>
                                              <p:pRg st="1" end="1"/>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6146"/>
                                        </p:tgtEl>
                                        <p:attrNameLst>
                                          <p:attrName>style.visibility</p:attrName>
                                        </p:attrNameLst>
                                      </p:cBhvr>
                                      <p:to>
                                        <p:strVal val="visible"/>
                                      </p:to>
                                    </p:set>
                                    <p:animEffect transition="in" filter="fade">
                                      <p:cBhvr>
                                        <p:cTn id="20" dur="500"/>
                                        <p:tgtEl>
                                          <p:spTgt spid="6146"/>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6148"/>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6147"/>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4" presetClass="entr" presetSubtype="10" fill="hold" grpId="0" nodeType="clickEffect">
                                  <p:stCondLst>
                                    <p:cond delay="0"/>
                                  </p:stCondLst>
                                  <p:childTnLst>
                                    <p:set>
                                      <p:cBhvr>
                                        <p:cTn id="35" dur="1" fill="hold">
                                          <p:stCondLst>
                                            <p:cond delay="0"/>
                                          </p:stCondLst>
                                        </p:cTn>
                                        <p:tgtEl>
                                          <p:spTgt spid="4">
                                            <p:txEl>
                                              <p:pRg st="2" end="2"/>
                                            </p:txEl>
                                          </p:spTgt>
                                        </p:tgtEl>
                                        <p:attrNameLst>
                                          <p:attrName>style.visibility</p:attrName>
                                        </p:attrNameLst>
                                      </p:cBhvr>
                                      <p:to>
                                        <p:strVal val="visible"/>
                                      </p:to>
                                    </p:set>
                                    <p:animEffect transition="in" filter="randombar(horizontal)">
                                      <p:cBhvr>
                                        <p:cTn id="36" dur="500"/>
                                        <p:tgtEl>
                                          <p:spTgt spid="4">
                                            <p:txEl>
                                              <p:pRg st="2" end="2"/>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4" presetClass="entr" presetSubtype="10" fill="hold" grpId="0" nodeType="clickEffect">
                                  <p:stCondLst>
                                    <p:cond delay="0"/>
                                  </p:stCondLst>
                                  <p:childTnLst>
                                    <p:set>
                                      <p:cBhvr>
                                        <p:cTn id="40" dur="1" fill="hold">
                                          <p:stCondLst>
                                            <p:cond delay="0"/>
                                          </p:stCondLst>
                                        </p:cTn>
                                        <p:tgtEl>
                                          <p:spTgt spid="4">
                                            <p:txEl>
                                              <p:pRg st="3" end="3"/>
                                            </p:txEl>
                                          </p:spTgt>
                                        </p:tgtEl>
                                        <p:attrNameLst>
                                          <p:attrName>style.visibility</p:attrName>
                                        </p:attrNameLst>
                                      </p:cBhvr>
                                      <p:to>
                                        <p:strVal val="visible"/>
                                      </p:to>
                                    </p:set>
                                    <p:animEffect transition="in" filter="randombar(horizontal)">
                                      <p:cBhvr>
                                        <p:cTn id="41"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uiExpand="1" build="p"/>
      <p:bldP spid="5" grpId="0"/>
    </p:bld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381000"/>
            <a:ext cx="5972100" cy="617333"/>
          </a:xfrm>
        </p:spPr>
        <p:txBody>
          <a:bodyPr>
            <a:normAutofit fontScale="90000"/>
          </a:bodyPr>
          <a:lstStyle/>
          <a:p>
            <a:r>
              <a:rPr lang="en-US" sz="3600" dirty="0" smtClean="0"/>
              <a:t>Results</a:t>
            </a:r>
            <a:endParaRPr lang="en-US" sz="3600" dirty="0"/>
          </a:p>
        </p:txBody>
      </p:sp>
      <p:pic>
        <p:nvPicPr>
          <p:cNvPr id="4" name="Picture 1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799" y="0"/>
            <a:ext cx="4085063" cy="33527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1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76800" y="0"/>
            <a:ext cx="3995138" cy="33527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1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4800" y="3510037"/>
            <a:ext cx="4085062" cy="33558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1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76799" y="3496899"/>
            <a:ext cx="3995139" cy="33611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1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131945"/>
            <a:ext cx="7848601" cy="64417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76386820"/>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childTnLst>
                                </p:cTn>
                              </p:par>
                              <p:par>
                                <p:cTn id="10" presetID="1" presetClass="entr" presetSubtype="0" fill="hold" nodeType="withEffect">
                                  <p:stCondLst>
                                    <p:cond delay="0"/>
                                  </p:stCondLst>
                                  <p:childTnLst>
                                    <p:set>
                                      <p:cBhvr>
                                        <p:cTn id="11" dur="1" fill="hold">
                                          <p:stCondLst>
                                            <p:cond delay="0"/>
                                          </p:stCondLst>
                                        </p:cTn>
                                        <p:tgtEl>
                                          <p:spTgt spid="6"/>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5"/>
                                        </p:tgtEl>
                                        <p:attrNameLst>
                                          <p:attrName>style.visibility</p:attrName>
                                        </p:attrNameLst>
                                      </p:cBhvr>
                                      <p:to>
                                        <p:strVal val="visible"/>
                                      </p:to>
                                    </p:set>
                                  </p:childTnLst>
                                </p:cTn>
                              </p:par>
                            </p:childTnLst>
                          </p:cTn>
                        </p:par>
                        <p:par>
                          <p:cTn id="16" fill="hold">
                            <p:stCondLst>
                              <p:cond delay="0"/>
                            </p:stCondLst>
                            <p:childTnLst>
                              <p:par>
                                <p:cTn id="17" presetID="1" presetClass="entr" presetSubtype="0"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0" y="0"/>
            <a:ext cx="9139451" cy="6069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0" name="TextBox 9"/>
          <p:cNvSpPr txBox="1"/>
          <p:nvPr/>
        </p:nvSpPr>
        <p:spPr>
          <a:xfrm>
            <a:off x="165538" y="11098"/>
            <a:ext cx="3124200" cy="584775"/>
          </a:xfrm>
          <a:prstGeom prst="rect">
            <a:avLst/>
          </a:prstGeom>
          <a:noFill/>
        </p:spPr>
        <p:txBody>
          <a:bodyPr wrap="square" rtlCol="0">
            <a:spAutoFit/>
          </a:bodyPr>
          <a:lstStyle/>
          <a:p>
            <a:r>
              <a:rPr lang="en-US" sz="3200" dirty="0" smtClean="0">
                <a:solidFill>
                  <a:schemeClr val="bg1"/>
                </a:solidFill>
              </a:rPr>
              <a:t>No Toy Condition</a:t>
            </a:r>
            <a:endParaRPr lang="en-US" sz="3200" dirty="0">
              <a:solidFill>
                <a:schemeClr val="bg1"/>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763143907"/>
              </p:ext>
            </p:extLst>
          </p:nvPr>
        </p:nvGraphicFramePr>
        <p:xfrm>
          <a:off x="152400" y="4953000"/>
          <a:ext cx="4343400" cy="1584223"/>
        </p:xfrm>
        <a:graphic>
          <a:graphicData uri="http://schemas.openxmlformats.org/drawingml/2006/table">
            <a:tbl>
              <a:tblPr>
                <a:tableStyleId>{5C22544A-7EE6-4342-B048-85BDC9FD1C3A}</a:tableStyleId>
              </a:tblPr>
              <a:tblGrid>
                <a:gridCol w="838200"/>
                <a:gridCol w="990599"/>
                <a:gridCol w="990601"/>
                <a:gridCol w="1524000"/>
              </a:tblGrid>
              <a:tr h="337242">
                <a:tc>
                  <a:txBody>
                    <a:bodyPr/>
                    <a:lstStyle/>
                    <a:p>
                      <a:pPr algn="ctr" fontAlgn="b"/>
                      <a:endParaRPr lang="en-US" sz="1800" b="0" i="0" u="none" strike="noStrike" dirty="0">
                        <a:solidFill>
                          <a:srgbClr val="000000"/>
                        </a:solidFill>
                        <a:effectLst/>
                        <a:latin typeface="Calibri"/>
                      </a:endParaRPr>
                    </a:p>
                  </a:txBody>
                  <a:tcPr marL="9525" marR="9525" marT="9525" marB="0" anchor="b"/>
                </a:tc>
                <a:tc>
                  <a:txBody>
                    <a:bodyPr/>
                    <a:lstStyle/>
                    <a:p>
                      <a:pPr algn="ctr" fontAlgn="b"/>
                      <a:r>
                        <a:rPr lang="en-US" sz="1800" u="none" strike="noStrike">
                          <a:effectLst/>
                        </a:rPr>
                        <a:t>CoPX</a:t>
                      </a:r>
                      <a:endParaRPr lang="en-US" sz="1800" b="0" i="0" u="none" strike="noStrike">
                        <a:solidFill>
                          <a:srgbClr val="000000"/>
                        </a:solidFill>
                        <a:effectLst/>
                        <a:latin typeface="Calibri"/>
                      </a:endParaRPr>
                    </a:p>
                  </a:txBody>
                  <a:tcPr marL="9525" marR="9525" marT="9525" marB="0" anchor="b"/>
                </a:tc>
                <a:tc>
                  <a:txBody>
                    <a:bodyPr/>
                    <a:lstStyle/>
                    <a:p>
                      <a:pPr algn="ctr" fontAlgn="b"/>
                      <a:r>
                        <a:rPr lang="en-US" sz="1800" u="none" strike="noStrike">
                          <a:effectLst/>
                        </a:rPr>
                        <a:t>CoPY</a:t>
                      </a:r>
                      <a:endParaRPr lang="en-US" sz="1800" b="0" i="0" u="none" strike="noStrike">
                        <a:solidFill>
                          <a:srgbClr val="000000"/>
                        </a:solidFill>
                        <a:effectLst/>
                        <a:latin typeface="Calibri"/>
                      </a:endParaRPr>
                    </a:p>
                  </a:txBody>
                  <a:tcPr marL="9525" marR="9525" marT="9525" marB="0" anchor="b"/>
                </a:tc>
                <a:tc>
                  <a:txBody>
                    <a:bodyPr/>
                    <a:lstStyle/>
                    <a:p>
                      <a:pPr algn="ctr" fontAlgn="b"/>
                      <a:r>
                        <a:rPr lang="en-US" sz="1800" u="none" strike="noStrike">
                          <a:effectLst/>
                        </a:rPr>
                        <a:t>CoPResultant</a:t>
                      </a:r>
                      <a:endParaRPr lang="en-US" sz="1800" b="0" i="0" u="none" strike="noStrike">
                        <a:solidFill>
                          <a:srgbClr val="000000"/>
                        </a:solidFill>
                        <a:effectLst/>
                        <a:latin typeface="Calibri"/>
                      </a:endParaRPr>
                    </a:p>
                  </a:txBody>
                  <a:tcPr marL="9525" marR="9525" marT="9525" marB="0" anchor="b"/>
                </a:tc>
              </a:tr>
              <a:tr h="481568">
                <a:tc>
                  <a:txBody>
                    <a:bodyPr/>
                    <a:lstStyle/>
                    <a:p>
                      <a:pPr algn="ctr" fontAlgn="b"/>
                      <a:r>
                        <a:rPr lang="en-US" sz="1800" u="none" strike="noStrike">
                          <a:effectLst/>
                        </a:rPr>
                        <a:t>&lt; 6mo</a:t>
                      </a:r>
                      <a:endParaRPr lang="en-US" sz="1800" b="0" i="0" u="none" strike="noStrike">
                        <a:solidFill>
                          <a:srgbClr val="000000"/>
                        </a:solidFill>
                        <a:effectLst/>
                        <a:latin typeface="Calibri"/>
                      </a:endParaRPr>
                    </a:p>
                  </a:txBody>
                  <a:tcPr marL="9525" marR="9525" marT="9525" marB="0" anchor="b"/>
                </a:tc>
                <a:tc>
                  <a:txBody>
                    <a:bodyPr/>
                    <a:lstStyle/>
                    <a:p>
                      <a:pPr algn="ctr" fontAlgn="b"/>
                      <a:r>
                        <a:rPr lang="en-US" sz="1800" u="none" strike="noStrike">
                          <a:effectLst/>
                        </a:rPr>
                        <a:t>31.60</a:t>
                      </a:r>
                      <a:endParaRPr lang="en-US" sz="1800" b="0" i="0" u="none" strike="noStrike">
                        <a:solidFill>
                          <a:srgbClr val="000000"/>
                        </a:solidFill>
                        <a:effectLst/>
                        <a:latin typeface="Calibri"/>
                      </a:endParaRPr>
                    </a:p>
                  </a:txBody>
                  <a:tcPr marL="9525" marR="9525" marT="9525" marB="0" anchor="b"/>
                </a:tc>
                <a:tc>
                  <a:txBody>
                    <a:bodyPr/>
                    <a:lstStyle/>
                    <a:p>
                      <a:pPr algn="ctr" fontAlgn="b"/>
                      <a:r>
                        <a:rPr lang="en-US" sz="1800" u="none" strike="noStrike">
                          <a:effectLst/>
                        </a:rPr>
                        <a:t>14.43</a:t>
                      </a:r>
                      <a:endParaRPr lang="en-US" sz="1800" b="0" i="0" u="none" strike="noStrike">
                        <a:solidFill>
                          <a:srgbClr val="000000"/>
                        </a:solidFill>
                        <a:effectLst/>
                        <a:latin typeface="Calibri"/>
                      </a:endParaRPr>
                    </a:p>
                  </a:txBody>
                  <a:tcPr marL="9525" marR="9525" marT="9525" marB="0" anchor="b"/>
                </a:tc>
                <a:tc>
                  <a:txBody>
                    <a:bodyPr/>
                    <a:lstStyle/>
                    <a:p>
                      <a:pPr algn="ctr" fontAlgn="b"/>
                      <a:r>
                        <a:rPr lang="en-US" sz="1800" u="none" strike="noStrike">
                          <a:effectLst/>
                        </a:rPr>
                        <a:t>34.74</a:t>
                      </a:r>
                      <a:endParaRPr lang="en-US" sz="1800" b="0" i="0" u="none" strike="noStrike">
                        <a:solidFill>
                          <a:srgbClr val="000000"/>
                        </a:solidFill>
                        <a:effectLst/>
                        <a:latin typeface="Calibri"/>
                      </a:endParaRPr>
                    </a:p>
                  </a:txBody>
                  <a:tcPr marL="9525" marR="9525" marT="9525" marB="0" anchor="b"/>
                </a:tc>
              </a:tr>
              <a:tr h="481568">
                <a:tc>
                  <a:txBody>
                    <a:bodyPr/>
                    <a:lstStyle/>
                    <a:p>
                      <a:pPr algn="ctr" fontAlgn="b"/>
                      <a:r>
                        <a:rPr lang="en-US" sz="1800" u="none" strike="noStrike">
                          <a:effectLst/>
                        </a:rPr>
                        <a:t>Preterm</a:t>
                      </a:r>
                      <a:endParaRPr lang="en-US" sz="1800" b="0" i="0" u="none" strike="noStrike">
                        <a:solidFill>
                          <a:srgbClr val="000000"/>
                        </a:solidFill>
                        <a:effectLst/>
                        <a:latin typeface="Calibri"/>
                      </a:endParaRPr>
                    </a:p>
                  </a:txBody>
                  <a:tcPr marL="9525" marR="9525" marT="9525" marB="0" anchor="b"/>
                </a:tc>
                <a:tc>
                  <a:txBody>
                    <a:bodyPr/>
                    <a:lstStyle/>
                    <a:p>
                      <a:pPr algn="ctr" fontAlgn="b"/>
                      <a:r>
                        <a:rPr lang="en-US" sz="1800" u="none" strike="noStrike">
                          <a:effectLst/>
                        </a:rPr>
                        <a:t>33.31</a:t>
                      </a:r>
                      <a:endParaRPr lang="en-US" sz="1800" b="0" i="0" u="none" strike="noStrike">
                        <a:solidFill>
                          <a:srgbClr val="000000"/>
                        </a:solidFill>
                        <a:effectLst/>
                        <a:latin typeface="Calibri"/>
                      </a:endParaRPr>
                    </a:p>
                  </a:txBody>
                  <a:tcPr marL="9525" marR="9525" marT="9525" marB="0" anchor="b"/>
                </a:tc>
                <a:tc>
                  <a:txBody>
                    <a:bodyPr/>
                    <a:lstStyle/>
                    <a:p>
                      <a:pPr algn="ctr" fontAlgn="b"/>
                      <a:r>
                        <a:rPr lang="en-US" sz="1800" u="none" strike="noStrike">
                          <a:effectLst/>
                        </a:rPr>
                        <a:t>25.82</a:t>
                      </a:r>
                      <a:endParaRPr lang="en-US" sz="1800" b="0" i="0" u="none" strike="noStrike">
                        <a:solidFill>
                          <a:srgbClr val="000000"/>
                        </a:solidFill>
                        <a:effectLst/>
                        <a:latin typeface="Calibri"/>
                      </a:endParaRPr>
                    </a:p>
                  </a:txBody>
                  <a:tcPr marL="9525" marR="9525" marT="9525" marB="0" anchor="b"/>
                </a:tc>
                <a:tc>
                  <a:txBody>
                    <a:bodyPr/>
                    <a:lstStyle/>
                    <a:p>
                      <a:pPr algn="ctr" fontAlgn="b"/>
                      <a:r>
                        <a:rPr lang="en-US" sz="1800" u="none" strike="noStrike">
                          <a:effectLst/>
                        </a:rPr>
                        <a:t>42.14</a:t>
                      </a:r>
                      <a:endParaRPr lang="en-US" sz="1800" b="0" i="0" u="none" strike="noStrike">
                        <a:solidFill>
                          <a:srgbClr val="000000"/>
                        </a:solidFill>
                        <a:effectLst/>
                        <a:latin typeface="Calibri"/>
                      </a:endParaRPr>
                    </a:p>
                  </a:txBody>
                  <a:tcPr marL="9525" marR="9525" marT="9525" marB="0" anchor="b"/>
                </a:tc>
              </a:tr>
              <a:tr h="244893">
                <a:tc>
                  <a:txBody>
                    <a:bodyPr/>
                    <a:lstStyle/>
                    <a:p>
                      <a:pPr algn="ctr" fontAlgn="b"/>
                      <a:endParaRPr lang="en-US" sz="1800" b="0" i="0" u="none" strike="noStrike">
                        <a:solidFill>
                          <a:srgbClr val="000000"/>
                        </a:solidFill>
                        <a:effectLst/>
                        <a:latin typeface="Calibri"/>
                      </a:endParaRPr>
                    </a:p>
                  </a:txBody>
                  <a:tcPr marL="9525" marR="9525" marT="9525" marB="0" anchor="b"/>
                </a:tc>
                <a:tc>
                  <a:txBody>
                    <a:bodyPr/>
                    <a:lstStyle/>
                    <a:p>
                      <a:pPr algn="ctr" fontAlgn="b"/>
                      <a:r>
                        <a:rPr lang="en-US" sz="1800" u="none" strike="noStrike">
                          <a:effectLst/>
                        </a:rPr>
                        <a:t>1.71</a:t>
                      </a:r>
                      <a:endParaRPr lang="en-US" sz="1800" b="0" i="0" u="none" strike="noStrike">
                        <a:solidFill>
                          <a:srgbClr val="000000"/>
                        </a:solidFill>
                        <a:effectLst/>
                        <a:latin typeface="Calibri"/>
                      </a:endParaRPr>
                    </a:p>
                  </a:txBody>
                  <a:tcPr marL="9525" marR="9525" marT="9525" marB="0" anchor="b"/>
                </a:tc>
                <a:tc>
                  <a:txBody>
                    <a:bodyPr/>
                    <a:lstStyle/>
                    <a:p>
                      <a:pPr algn="ctr" fontAlgn="b"/>
                      <a:r>
                        <a:rPr lang="en-US" sz="1800" u="none" strike="noStrike">
                          <a:effectLst/>
                        </a:rPr>
                        <a:t>11.39</a:t>
                      </a:r>
                      <a:endParaRPr lang="en-US" sz="1800" b="0" i="0" u="none" strike="noStrike">
                        <a:solidFill>
                          <a:srgbClr val="000000"/>
                        </a:solidFill>
                        <a:effectLst/>
                        <a:latin typeface="Calibri"/>
                      </a:endParaRPr>
                    </a:p>
                  </a:txBody>
                  <a:tcPr marL="9525" marR="9525" marT="9525" marB="0" anchor="b"/>
                </a:tc>
                <a:tc>
                  <a:txBody>
                    <a:bodyPr/>
                    <a:lstStyle/>
                    <a:p>
                      <a:pPr algn="ctr" fontAlgn="b"/>
                      <a:r>
                        <a:rPr lang="en-US" sz="1800" u="none" strike="noStrike" dirty="0">
                          <a:effectLst/>
                        </a:rPr>
                        <a:t>7.41</a:t>
                      </a:r>
                      <a:endParaRPr lang="en-US" sz="1800" b="0" i="0" u="none" strike="noStrike" dirty="0">
                        <a:solidFill>
                          <a:srgbClr val="000000"/>
                        </a:solidFill>
                        <a:effectLst/>
                        <a:latin typeface="Calibri"/>
                      </a:endParaRPr>
                    </a:p>
                  </a:txBody>
                  <a:tcPr marL="9525" marR="9525" marT="9525" marB="0" anchor="b"/>
                </a:tc>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1349638412"/>
              </p:ext>
            </p:extLst>
          </p:nvPr>
        </p:nvGraphicFramePr>
        <p:xfrm>
          <a:off x="4703379" y="4953000"/>
          <a:ext cx="4343400" cy="1614647"/>
        </p:xfrm>
        <a:graphic>
          <a:graphicData uri="http://schemas.openxmlformats.org/drawingml/2006/table">
            <a:tbl>
              <a:tblPr>
                <a:tableStyleId>{5C22544A-7EE6-4342-B048-85BDC9FD1C3A}</a:tableStyleId>
              </a:tblPr>
              <a:tblGrid>
                <a:gridCol w="917697"/>
                <a:gridCol w="868680"/>
                <a:gridCol w="868680"/>
                <a:gridCol w="1688343"/>
              </a:tblGrid>
              <a:tr h="505837">
                <a:tc>
                  <a:txBody>
                    <a:bodyPr/>
                    <a:lstStyle/>
                    <a:p>
                      <a:pPr algn="just" fontAlgn="b"/>
                      <a:endParaRPr lang="en-US" sz="1800" b="0" i="0" u="none" strike="noStrike" dirty="0">
                        <a:solidFill>
                          <a:srgbClr val="000000"/>
                        </a:solidFill>
                        <a:effectLst/>
                        <a:latin typeface="Calibri"/>
                      </a:endParaRPr>
                    </a:p>
                  </a:txBody>
                  <a:tcPr marL="9525" marR="9525" marT="9525" marB="0" anchor="b"/>
                </a:tc>
                <a:tc>
                  <a:txBody>
                    <a:bodyPr/>
                    <a:lstStyle/>
                    <a:p>
                      <a:pPr algn="just" fontAlgn="b"/>
                      <a:r>
                        <a:rPr lang="en-US" sz="1800" u="none" strike="noStrike">
                          <a:effectLst/>
                        </a:rPr>
                        <a:t>ApEnX</a:t>
                      </a:r>
                      <a:endParaRPr lang="en-US" sz="1800" b="0" i="0" u="none" strike="noStrike">
                        <a:solidFill>
                          <a:srgbClr val="000000"/>
                        </a:solidFill>
                        <a:effectLst/>
                        <a:latin typeface="Calibri"/>
                      </a:endParaRPr>
                    </a:p>
                  </a:txBody>
                  <a:tcPr marL="9525" marR="9525" marT="9525" marB="0" anchor="b"/>
                </a:tc>
                <a:tc>
                  <a:txBody>
                    <a:bodyPr/>
                    <a:lstStyle/>
                    <a:p>
                      <a:pPr algn="just" fontAlgn="b"/>
                      <a:r>
                        <a:rPr lang="en-US" sz="1800" u="none" strike="noStrike">
                          <a:effectLst/>
                        </a:rPr>
                        <a:t>ApEnY</a:t>
                      </a:r>
                      <a:endParaRPr lang="en-US" sz="1800" b="0" i="0" u="none" strike="noStrike">
                        <a:solidFill>
                          <a:srgbClr val="000000"/>
                        </a:solidFill>
                        <a:effectLst/>
                        <a:latin typeface="Calibri"/>
                      </a:endParaRPr>
                    </a:p>
                  </a:txBody>
                  <a:tcPr marL="9525" marR="9525" marT="9525" marB="0" anchor="b"/>
                </a:tc>
                <a:tc>
                  <a:txBody>
                    <a:bodyPr/>
                    <a:lstStyle/>
                    <a:p>
                      <a:pPr algn="just" fontAlgn="b"/>
                      <a:r>
                        <a:rPr lang="en-US" sz="1800" u="none" strike="noStrike">
                          <a:effectLst/>
                        </a:rPr>
                        <a:t>ApEnResultant</a:t>
                      </a:r>
                      <a:endParaRPr lang="en-US" sz="1800" b="0" i="0" u="none" strike="noStrike">
                        <a:solidFill>
                          <a:srgbClr val="000000"/>
                        </a:solidFill>
                        <a:effectLst/>
                        <a:latin typeface="Calibri"/>
                      </a:endParaRPr>
                    </a:p>
                  </a:txBody>
                  <a:tcPr marL="9525" marR="9525" marT="9525" marB="0" anchor="b"/>
                </a:tc>
              </a:tr>
              <a:tr h="405453">
                <a:tc>
                  <a:txBody>
                    <a:bodyPr/>
                    <a:lstStyle/>
                    <a:p>
                      <a:pPr algn="just" fontAlgn="b"/>
                      <a:r>
                        <a:rPr lang="en-US" sz="1800" u="none" strike="noStrike">
                          <a:effectLst/>
                        </a:rPr>
                        <a:t>&lt; 6mo</a:t>
                      </a:r>
                      <a:endParaRPr lang="en-US" sz="1800" b="0" i="0" u="none" strike="noStrike">
                        <a:solidFill>
                          <a:srgbClr val="000000"/>
                        </a:solidFill>
                        <a:effectLst/>
                        <a:latin typeface="Calibri"/>
                      </a:endParaRPr>
                    </a:p>
                  </a:txBody>
                  <a:tcPr marL="9525" marR="9525" marT="9525" marB="0" anchor="b"/>
                </a:tc>
                <a:tc>
                  <a:txBody>
                    <a:bodyPr/>
                    <a:lstStyle/>
                    <a:p>
                      <a:pPr algn="just" fontAlgn="b"/>
                      <a:r>
                        <a:rPr lang="en-US" sz="1800" u="none" strike="noStrike">
                          <a:effectLst/>
                        </a:rPr>
                        <a:t>0.96</a:t>
                      </a:r>
                      <a:endParaRPr lang="en-US" sz="1800" b="0" i="0" u="none" strike="noStrike">
                        <a:solidFill>
                          <a:srgbClr val="000000"/>
                        </a:solidFill>
                        <a:effectLst/>
                        <a:latin typeface="Calibri"/>
                      </a:endParaRPr>
                    </a:p>
                  </a:txBody>
                  <a:tcPr marL="9525" marR="9525" marT="9525" marB="0" anchor="b"/>
                </a:tc>
                <a:tc>
                  <a:txBody>
                    <a:bodyPr/>
                    <a:lstStyle/>
                    <a:p>
                      <a:pPr algn="just" fontAlgn="b"/>
                      <a:r>
                        <a:rPr lang="en-US" sz="1800" u="none" strike="noStrike">
                          <a:effectLst/>
                        </a:rPr>
                        <a:t>0.95</a:t>
                      </a:r>
                      <a:endParaRPr lang="en-US" sz="1800" b="0" i="0" u="none" strike="noStrike">
                        <a:solidFill>
                          <a:srgbClr val="000000"/>
                        </a:solidFill>
                        <a:effectLst/>
                        <a:latin typeface="Calibri"/>
                      </a:endParaRPr>
                    </a:p>
                  </a:txBody>
                  <a:tcPr marL="9525" marR="9525" marT="9525" marB="0" anchor="b"/>
                </a:tc>
                <a:tc>
                  <a:txBody>
                    <a:bodyPr/>
                    <a:lstStyle/>
                    <a:p>
                      <a:pPr algn="just" fontAlgn="b"/>
                      <a:r>
                        <a:rPr lang="en-US" sz="1800" u="none" strike="noStrike">
                          <a:effectLst/>
                        </a:rPr>
                        <a:t>1.35</a:t>
                      </a:r>
                      <a:endParaRPr lang="en-US" sz="1800" b="0" i="0" u="none" strike="noStrike">
                        <a:solidFill>
                          <a:srgbClr val="000000"/>
                        </a:solidFill>
                        <a:effectLst/>
                        <a:latin typeface="Calibri"/>
                      </a:endParaRPr>
                    </a:p>
                  </a:txBody>
                  <a:tcPr marL="9525" marR="9525" marT="9525" marB="0" anchor="b"/>
                </a:tc>
              </a:tr>
              <a:tr h="405453">
                <a:tc>
                  <a:txBody>
                    <a:bodyPr/>
                    <a:lstStyle/>
                    <a:p>
                      <a:pPr algn="just" fontAlgn="b"/>
                      <a:r>
                        <a:rPr lang="en-US" sz="1800" u="none" strike="noStrike" dirty="0">
                          <a:effectLst/>
                        </a:rPr>
                        <a:t>Preterm</a:t>
                      </a:r>
                      <a:endParaRPr lang="en-US" sz="1800" b="0" i="0" u="none" strike="noStrike" dirty="0">
                        <a:solidFill>
                          <a:srgbClr val="000000"/>
                        </a:solidFill>
                        <a:effectLst/>
                        <a:latin typeface="Calibri"/>
                      </a:endParaRPr>
                    </a:p>
                  </a:txBody>
                  <a:tcPr marL="9525" marR="9525" marT="9525" marB="0" anchor="b"/>
                </a:tc>
                <a:tc>
                  <a:txBody>
                    <a:bodyPr/>
                    <a:lstStyle/>
                    <a:p>
                      <a:pPr algn="just" fontAlgn="b"/>
                      <a:r>
                        <a:rPr lang="en-US" sz="1800" b="0" i="0" u="none" strike="noStrike">
                          <a:solidFill>
                            <a:srgbClr val="000000"/>
                          </a:solidFill>
                          <a:effectLst/>
                          <a:latin typeface="Calibri"/>
                        </a:rPr>
                        <a:t>1.21</a:t>
                      </a:r>
                    </a:p>
                  </a:txBody>
                  <a:tcPr marL="9525" marR="9525" marT="9525" marB="0" anchor="b"/>
                </a:tc>
                <a:tc>
                  <a:txBody>
                    <a:bodyPr/>
                    <a:lstStyle/>
                    <a:p>
                      <a:pPr algn="just" fontAlgn="b"/>
                      <a:r>
                        <a:rPr lang="en-US" sz="1800" b="0" i="0" u="none" strike="noStrike">
                          <a:solidFill>
                            <a:srgbClr val="000000"/>
                          </a:solidFill>
                          <a:effectLst/>
                          <a:latin typeface="Calibri"/>
                        </a:rPr>
                        <a:t>1.67</a:t>
                      </a:r>
                    </a:p>
                  </a:txBody>
                  <a:tcPr marL="9525" marR="9525" marT="9525" marB="0" anchor="b"/>
                </a:tc>
                <a:tc>
                  <a:txBody>
                    <a:bodyPr/>
                    <a:lstStyle/>
                    <a:p>
                      <a:pPr algn="just" fontAlgn="b"/>
                      <a:r>
                        <a:rPr lang="en-US" sz="1800" b="0" i="0" u="none" strike="noStrike">
                          <a:solidFill>
                            <a:srgbClr val="000000"/>
                          </a:solidFill>
                          <a:effectLst/>
                          <a:latin typeface="Calibri"/>
                        </a:rPr>
                        <a:t>2.06</a:t>
                      </a:r>
                    </a:p>
                  </a:txBody>
                  <a:tcPr marL="9525" marR="9525" marT="9525" marB="0" anchor="b"/>
                </a:tc>
              </a:tr>
              <a:tr h="297904">
                <a:tc>
                  <a:txBody>
                    <a:bodyPr/>
                    <a:lstStyle/>
                    <a:p>
                      <a:pPr algn="just" fontAlgn="b"/>
                      <a:endParaRPr lang="en-US" sz="1800" b="0" i="0" u="none" strike="noStrike">
                        <a:solidFill>
                          <a:srgbClr val="000000"/>
                        </a:solidFill>
                        <a:effectLst/>
                        <a:latin typeface="Calibri"/>
                      </a:endParaRPr>
                    </a:p>
                  </a:txBody>
                  <a:tcPr marL="9525" marR="9525" marT="9525" marB="0" anchor="b"/>
                </a:tc>
                <a:tc>
                  <a:txBody>
                    <a:bodyPr/>
                    <a:lstStyle/>
                    <a:p>
                      <a:pPr algn="just" fontAlgn="b"/>
                      <a:r>
                        <a:rPr lang="en-US" sz="1800" b="0" i="0" u="none" strike="noStrike">
                          <a:solidFill>
                            <a:srgbClr val="000000"/>
                          </a:solidFill>
                          <a:effectLst/>
                          <a:latin typeface="Calibri"/>
                        </a:rPr>
                        <a:t>0.25</a:t>
                      </a:r>
                    </a:p>
                  </a:txBody>
                  <a:tcPr marL="9525" marR="9525" marT="9525" marB="0" anchor="b"/>
                </a:tc>
                <a:tc>
                  <a:txBody>
                    <a:bodyPr/>
                    <a:lstStyle/>
                    <a:p>
                      <a:pPr algn="just" fontAlgn="b"/>
                      <a:r>
                        <a:rPr lang="en-US" sz="1800" b="0" i="0" u="none" strike="noStrike">
                          <a:solidFill>
                            <a:srgbClr val="000000"/>
                          </a:solidFill>
                          <a:effectLst/>
                          <a:latin typeface="Calibri"/>
                        </a:rPr>
                        <a:t>0.72</a:t>
                      </a:r>
                    </a:p>
                  </a:txBody>
                  <a:tcPr marL="9525" marR="9525" marT="9525" marB="0" anchor="b"/>
                </a:tc>
                <a:tc>
                  <a:txBody>
                    <a:bodyPr/>
                    <a:lstStyle/>
                    <a:p>
                      <a:pPr algn="just" fontAlgn="b"/>
                      <a:r>
                        <a:rPr lang="en-US" sz="1800" b="0" i="0" u="none" strike="noStrike" dirty="0">
                          <a:solidFill>
                            <a:srgbClr val="000000"/>
                          </a:solidFill>
                          <a:effectLst/>
                          <a:latin typeface="Calibri"/>
                        </a:rPr>
                        <a:t>0.71</a:t>
                      </a:r>
                    </a:p>
                  </a:txBody>
                  <a:tcPr marL="9525" marR="9525" marT="9525" marB="0" anchor="b"/>
                </a:tc>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390889035"/>
              </p:ext>
            </p:extLst>
          </p:nvPr>
        </p:nvGraphicFramePr>
        <p:xfrm>
          <a:off x="173421" y="4953000"/>
          <a:ext cx="4369676" cy="1600200"/>
        </p:xfrm>
        <a:graphic>
          <a:graphicData uri="http://schemas.openxmlformats.org/drawingml/2006/table">
            <a:tbl>
              <a:tblPr>
                <a:tableStyleId>{5C22544A-7EE6-4342-B048-85BDC9FD1C3A}</a:tableStyleId>
              </a:tblPr>
              <a:tblGrid>
                <a:gridCol w="1093076"/>
                <a:gridCol w="914400"/>
                <a:gridCol w="762000"/>
                <a:gridCol w="1600200"/>
              </a:tblGrid>
              <a:tr h="602154">
                <a:tc>
                  <a:txBody>
                    <a:bodyPr/>
                    <a:lstStyle/>
                    <a:p>
                      <a:pPr algn="just" fontAlgn="b"/>
                      <a:endParaRPr lang="en-US" sz="1800" b="0" i="0" u="none" strike="noStrike" dirty="0">
                        <a:solidFill>
                          <a:srgbClr val="000000"/>
                        </a:solidFill>
                        <a:effectLst/>
                        <a:latin typeface="Calibri"/>
                      </a:endParaRPr>
                    </a:p>
                  </a:txBody>
                  <a:tcPr marL="9525" marR="9525" marT="9525" marB="0" anchor="b"/>
                </a:tc>
                <a:tc>
                  <a:txBody>
                    <a:bodyPr/>
                    <a:lstStyle/>
                    <a:p>
                      <a:pPr algn="just" fontAlgn="b"/>
                      <a:r>
                        <a:rPr lang="en-US" sz="1800" u="none" strike="noStrike">
                          <a:effectLst/>
                        </a:rPr>
                        <a:t>CoPX</a:t>
                      </a:r>
                      <a:endParaRPr lang="en-US" sz="1800" b="0" i="0" u="none" strike="noStrike">
                        <a:solidFill>
                          <a:srgbClr val="000000"/>
                        </a:solidFill>
                        <a:effectLst/>
                        <a:latin typeface="Calibri"/>
                      </a:endParaRPr>
                    </a:p>
                  </a:txBody>
                  <a:tcPr marL="9525" marR="9525" marT="9525" marB="0" anchor="b"/>
                </a:tc>
                <a:tc>
                  <a:txBody>
                    <a:bodyPr/>
                    <a:lstStyle/>
                    <a:p>
                      <a:pPr algn="just" fontAlgn="b"/>
                      <a:r>
                        <a:rPr lang="en-US" sz="1800" u="none" strike="noStrike">
                          <a:effectLst/>
                        </a:rPr>
                        <a:t>CoPY</a:t>
                      </a:r>
                      <a:endParaRPr lang="en-US" sz="1800" b="0" i="0" u="none" strike="noStrike">
                        <a:solidFill>
                          <a:srgbClr val="000000"/>
                        </a:solidFill>
                        <a:effectLst/>
                        <a:latin typeface="Calibri"/>
                      </a:endParaRPr>
                    </a:p>
                  </a:txBody>
                  <a:tcPr marL="9525" marR="9525" marT="9525" marB="0" anchor="b"/>
                </a:tc>
                <a:tc>
                  <a:txBody>
                    <a:bodyPr/>
                    <a:lstStyle/>
                    <a:p>
                      <a:pPr algn="just" fontAlgn="b"/>
                      <a:r>
                        <a:rPr lang="en-US" sz="1800" u="none" strike="noStrike" dirty="0" err="1">
                          <a:effectLst/>
                        </a:rPr>
                        <a:t>CoPResultant</a:t>
                      </a:r>
                      <a:endParaRPr lang="en-US" sz="1800" b="0" i="0" u="none" strike="noStrike" dirty="0">
                        <a:solidFill>
                          <a:srgbClr val="000000"/>
                        </a:solidFill>
                        <a:effectLst/>
                        <a:latin typeface="Calibri"/>
                      </a:endParaRPr>
                    </a:p>
                  </a:txBody>
                  <a:tcPr marL="9525" marR="9525" marT="9525" marB="0" anchor="b"/>
                </a:tc>
              </a:tr>
              <a:tr h="332682">
                <a:tc>
                  <a:txBody>
                    <a:bodyPr/>
                    <a:lstStyle/>
                    <a:p>
                      <a:pPr algn="just" fontAlgn="b"/>
                      <a:r>
                        <a:rPr lang="en-US" sz="1800" u="none" strike="noStrike">
                          <a:effectLst/>
                        </a:rPr>
                        <a:t>&lt; 6mo</a:t>
                      </a:r>
                      <a:endParaRPr lang="en-US" sz="1800" b="0" i="0" u="none" strike="noStrike">
                        <a:solidFill>
                          <a:srgbClr val="000000"/>
                        </a:solidFill>
                        <a:effectLst/>
                        <a:latin typeface="Calibri"/>
                      </a:endParaRPr>
                    </a:p>
                  </a:txBody>
                  <a:tcPr marL="9525" marR="9525" marT="9525" marB="0" anchor="b"/>
                </a:tc>
                <a:tc>
                  <a:txBody>
                    <a:bodyPr/>
                    <a:lstStyle/>
                    <a:p>
                      <a:pPr algn="just" fontAlgn="b"/>
                      <a:r>
                        <a:rPr lang="en-US" sz="1800" u="none" strike="noStrike">
                          <a:effectLst/>
                        </a:rPr>
                        <a:t>30.81</a:t>
                      </a:r>
                      <a:endParaRPr lang="en-US" sz="1800" b="0" i="0" u="none" strike="noStrike">
                        <a:solidFill>
                          <a:srgbClr val="000000"/>
                        </a:solidFill>
                        <a:effectLst/>
                        <a:latin typeface="Calibri"/>
                      </a:endParaRPr>
                    </a:p>
                  </a:txBody>
                  <a:tcPr marL="9525" marR="9525" marT="9525" marB="0" anchor="b"/>
                </a:tc>
                <a:tc>
                  <a:txBody>
                    <a:bodyPr/>
                    <a:lstStyle/>
                    <a:p>
                      <a:pPr algn="just" fontAlgn="b"/>
                      <a:r>
                        <a:rPr lang="en-US" sz="1800" u="none" strike="noStrike">
                          <a:effectLst/>
                        </a:rPr>
                        <a:t>19.73</a:t>
                      </a:r>
                      <a:endParaRPr lang="en-US" sz="1800" b="0" i="0" u="none" strike="noStrike">
                        <a:solidFill>
                          <a:srgbClr val="000000"/>
                        </a:solidFill>
                        <a:effectLst/>
                        <a:latin typeface="Calibri"/>
                      </a:endParaRPr>
                    </a:p>
                  </a:txBody>
                  <a:tcPr marL="9525" marR="9525" marT="9525" marB="0" anchor="b"/>
                </a:tc>
                <a:tc>
                  <a:txBody>
                    <a:bodyPr/>
                    <a:lstStyle/>
                    <a:p>
                      <a:pPr algn="just" fontAlgn="b"/>
                      <a:r>
                        <a:rPr lang="en-US" sz="1800" u="none" strike="noStrike" dirty="0">
                          <a:effectLst/>
                        </a:rPr>
                        <a:t>36.58</a:t>
                      </a:r>
                      <a:endParaRPr lang="en-US" sz="1800" b="0" i="0" u="none" strike="noStrike" dirty="0">
                        <a:solidFill>
                          <a:srgbClr val="000000"/>
                        </a:solidFill>
                        <a:effectLst/>
                        <a:latin typeface="Calibri"/>
                      </a:endParaRPr>
                    </a:p>
                  </a:txBody>
                  <a:tcPr marL="9525" marR="9525" marT="9525" marB="0" anchor="b"/>
                </a:tc>
              </a:tr>
              <a:tr h="332682">
                <a:tc>
                  <a:txBody>
                    <a:bodyPr/>
                    <a:lstStyle/>
                    <a:p>
                      <a:pPr algn="just" fontAlgn="b"/>
                      <a:r>
                        <a:rPr lang="en-US" sz="1800" u="none" strike="noStrike">
                          <a:effectLst/>
                        </a:rPr>
                        <a:t>Preterm</a:t>
                      </a:r>
                      <a:endParaRPr lang="en-US" sz="1800" b="0" i="0" u="none" strike="noStrike">
                        <a:solidFill>
                          <a:srgbClr val="000000"/>
                        </a:solidFill>
                        <a:effectLst/>
                        <a:latin typeface="Calibri"/>
                      </a:endParaRPr>
                    </a:p>
                  </a:txBody>
                  <a:tcPr marL="9525" marR="9525" marT="9525" marB="0" anchor="b"/>
                </a:tc>
                <a:tc>
                  <a:txBody>
                    <a:bodyPr/>
                    <a:lstStyle/>
                    <a:p>
                      <a:pPr algn="just" fontAlgn="b"/>
                      <a:r>
                        <a:rPr lang="en-US" sz="1800" u="none" strike="noStrike">
                          <a:effectLst/>
                        </a:rPr>
                        <a:t>20.79</a:t>
                      </a:r>
                      <a:endParaRPr lang="en-US" sz="1800" b="0" i="0" u="none" strike="noStrike">
                        <a:solidFill>
                          <a:srgbClr val="000000"/>
                        </a:solidFill>
                        <a:effectLst/>
                        <a:latin typeface="Calibri"/>
                      </a:endParaRPr>
                    </a:p>
                  </a:txBody>
                  <a:tcPr marL="9525" marR="9525" marT="9525" marB="0" anchor="b"/>
                </a:tc>
                <a:tc>
                  <a:txBody>
                    <a:bodyPr/>
                    <a:lstStyle/>
                    <a:p>
                      <a:pPr algn="just" fontAlgn="b"/>
                      <a:r>
                        <a:rPr lang="en-US" sz="1800" u="none" strike="noStrike">
                          <a:effectLst/>
                        </a:rPr>
                        <a:t>16.05</a:t>
                      </a:r>
                      <a:endParaRPr lang="en-US" sz="1800" b="0" i="0" u="none" strike="noStrike">
                        <a:solidFill>
                          <a:srgbClr val="000000"/>
                        </a:solidFill>
                        <a:effectLst/>
                        <a:latin typeface="Calibri"/>
                      </a:endParaRPr>
                    </a:p>
                  </a:txBody>
                  <a:tcPr marL="9525" marR="9525" marT="9525" marB="0" anchor="b"/>
                </a:tc>
                <a:tc>
                  <a:txBody>
                    <a:bodyPr/>
                    <a:lstStyle/>
                    <a:p>
                      <a:pPr algn="just" fontAlgn="b"/>
                      <a:r>
                        <a:rPr lang="en-US" sz="1800" u="none" strike="noStrike">
                          <a:effectLst/>
                        </a:rPr>
                        <a:t>26.27</a:t>
                      </a:r>
                      <a:endParaRPr lang="en-US" sz="1800" b="0" i="0" u="none" strike="noStrike">
                        <a:solidFill>
                          <a:srgbClr val="000000"/>
                        </a:solidFill>
                        <a:effectLst/>
                        <a:latin typeface="Calibri"/>
                      </a:endParaRPr>
                    </a:p>
                  </a:txBody>
                  <a:tcPr marL="9525" marR="9525" marT="9525" marB="0" anchor="b"/>
                </a:tc>
              </a:tr>
              <a:tr h="332682">
                <a:tc>
                  <a:txBody>
                    <a:bodyPr/>
                    <a:lstStyle/>
                    <a:p>
                      <a:pPr algn="just" fontAlgn="b"/>
                      <a:endParaRPr lang="en-US" sz="1800" b="0" i="0" u="none" strike="noStrike">
                        <a:solidFill>
                          <a:srgbClr val="000000"/>
                        </a:solidFill>
                        <a:effectLst/>
                        <a:latin typeface="Calibri"/>
                      </a:endParaRPr>
                    </a:p>
                  </a:txBody>
                  <a:tcPr marL="9525" marR="9525" marT="9525" marB="0" anchor="b"/>
                </a:tc>
                <a:tc>
                  <a:txBody>
                    <a:bodyPr/>
                    <a:lstStyle/>
                    <a:p>
                      <a:pPr algn="just" fontAlgn="b"/>
                      <a:r>
                        <a:rPr lang="en-US" sz="1800" u="none" strike="noStrike">
                          <a:effectLst/>
                        </a:rPr>
                        <a:t>10.02</a:t>
                      </a:r>
                      <a:endParaRPr lang="en-US" sz="1800" b="0" i="0" u="none" strike="noStrike">
                        <a:solidFill>
                          <a:srgbClr val="000000"/>
                        </a:solidFill>
                        <a:effectLst/>
                        <a:latin typeface="Calibri"/>
                      </a:endParaRPr>
                    </a:p>
                  </a:txBody>
                  <a:tcPr marL="9525" marR="9525" marT="9525" marB="0" anchor="b"/>
                </a:tc>
                <a:tc>
                  <a:txBody>
                    <a:bodyPr/>
                    <a:lstStyle/>
                    <a:p>
                      <a:pPr algn="just" fontAlgn="b"/>
                      <a:r>
                        <a:rPr lang="en-US" sz="1800" u="none" strike="noStrike">
                          <a:effectLst/>
                        </a:rPr>
                        <a:t>3.68</a:t>
                      </a:r>
                      <a:endParaRPr lang="en-US" sz="1800" b="0" i="0" u="none" strike="noStrike">
                        <a:solidFill>
                          <a:srgbClr val="000000"/>
                        </a:solidFill>
                        <a:effectLst/>
                        <a:latin typeface="Calibri"/>
                      </a:endParaRPr>
                    </a:p>
                  </a:txBody>
                  <a:tcPr marL="9525" marR="9525" marT="9525" marB="0" anchor="b"/>
                </a:tc>
                <a:tc>
                  <a:txBody>
                    <a:bodyPr/>
                    <a:lstStyle/>
                    <a:p>
                      <a:pPr algn="just" fontAlgn="b"/>
                      <a:r>
                        <a:rPr lang="en-US" sz="1800" u="none" strike="noStrike" dirty="0">
                          <a:effectLst/>
                        </a:rPr>
                        <a:t>10.32</a:t>
                      </a:r>
                      <a:endParaRPr lang="en-US" sz="1800" b="0" i="0" u="none" strike="noStrike" dirty="0">
                        <a:solidFill>
                          <a:srgbClr val="000000"/>
                        </a:solidFill>
                        <a:effectLst/>
                        <a:latin typeface="Calibri"/>
                      </a:endParaRPr>
                    </a:p>
                  </a:txBody>
                  <a:tcPr marL="9525" marR="9525" marT="9525" marB="0" anchor="b"/>
                </a:tc>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149995397"/>
              </p:ext>
            </p:extLst>
          </p:nvPr>
        </p:nvGraphicFramePr>
        <p:xfrm>
          <a:off x="4701105" y="4953000"/>
          <a:ext cx="4351284" cy="1600200"/>
        </p:xfrm>
        <a:graphic>
          <a:graphicData uri="http://schemas.openxmlformats.org/drawingml/2006/table">
            <a:tbl>
              <a:tblPr>
                <a:tableStyleId>{5C22544A-7EE6-4342-B048-85BDC9FD1C3A}</a:tableStyleId>
              </a:tblPr>
              <a:tblGrid>
                <a:gridCol w="893382"/>
                <a:gridCol w="914400"/>
                <a:gridCol w="914400"/>
                <a:gridCol w="1629102"/>
              </a:tblGrid>
              <a:tr h="573051">
                <a:tc>
                  <a:txBody>
                    <a:bodyPr/>
                    <a:lstStyle/>
                    <a:p>
                      <a:pPr algn="just" fontAlgn="b"/>
                      <a:endParaRPr lang="en-US" sz="1800" b="0" i="0" u="none" strike="noStrike" dirty="0">
                        <a:solidFill>
                          <a:srgbClr val="000000"/>
                        </a:solidFill>
                        <a:effectLst/>
                        <a:latin typeface="Calibri"/>
                      </a:endParaRPr>
                    </a:p>
                  </a:txBody>
                  <a:tcPr marL="9525" marR="9525" marT="9525" marB="0" anchor="b"/>
                </a:tc>
                <a:tc>
                  <a:txBody>
                    <a:bodyPr/>
                    <a:lstStyle/>
                    <a:p>
                      <a:pPr algn="just" fontAlgn="b"/>
                      <a:r>
                        <a:rPr lang="en-US" sz="1800" u="none" strike="noStrike">
                          <a:effectLst/>
                        </a:rPr>
                        <a:t>ApEnX</a:t>
                      </a:r>
                      <a:endParaRPr lang="en-US" sz="1800" b="0" i="0" u="none" strike="noStrike">
                        <a:solidFill>
                          <a:srgbClr val="000000"/>
                        </a:solidFill>
                        <a:effectLst/>
                        <a:latin typeface="Calibri"/>
                      </a:endParaRPr>
                    </a:p>
                  </a:txBody>
                  <a:tcPr marL="9525" marR="9525" marT="9525" marB="0" anchor="b"/>
                </a:tc>
                <a:tc>
                  <a:txBody>
                    <a:bodyPr/>
                    <a:lstStyle/>
                    <a:p>
                      <a:pPr algn="just" fontAlgn="b"/>
                      <a:r>
                        <a:rPr lang="en-US" sz="1800" u="none" strike="noStrike" dirty="0" err="1">
                          <a:effectLst/>
                        </a:rPr>
                        <a:t>ApEnY</a:t>
                      </a:r>
                      <a:endParaRPr lang="en-US" sz="1800" b="0" i="0" u="none" strike="noStrike" dirty="0">
                        <a:solidFill>
                          <a:srgbClr val="000000"/>
                        </a:solidFill>
                        <a:effectLst/>
                        <a:latin typeface="Calibri"/>
                      </a:endParaRPr>
                    </a:p>
                  </a:txBody>
                  <a:tcPr marL="9525" marR="9525" marT="9525" marB="0" anchor="b"/>
                </a:tc>
                <a:tc>
                  <a:txBody>
                    <a:bodyPr/>
                    <a:lstStyle/>
                    <a:p>
                      <a:pPr algn="just" fontAlgn="b"/>
                      <a:r>
                        <a:rPr lang="en-US" sz="1800" u="none" strike="noStrike">
                          <a:effectLst/>
                        </a:rPr>
                        <a:t>ApEnResultant</a:t>
                      </a:r>
                      <a:endParaRPr lang="en-US" sz="1800" b="0" i="0" u="none" strike="noStrike">
                        <a:solidFill>
                          <a:srgbClr val="000000"/>
                        </a:solidFill>
                        <a:effectLst/>
                        <a:latin typeface="Calibri"/>
                      </a:endParaRPr>
                    </a:p>
                  </a:txBody>
                  <a:tcPr marL="9525" marR="9525" marT="9525" marB="0" anchor="b"/>
                </a:tc>
              </a:tr>
              <a:tr h="342383">
                <a:tc>
                  <a:txBody>
                    <a:bodyPr/>
                    <a:lstStyle/>
                    <a:p>
                      <a:pPr algn="just" fontAlgn="b"/>
                      <a:r>
                        <a:rPr lang="en-US" sz="1800" u="none" strike="noStrike">
                          <a:effectLst/>
                        </a:rPr>
                        <a:t>&lt; 6mo</a:t>
                      </a:r>
                      <a:endParaRPr lang="en-US" sz="1800" b="0" i="0" u="none" strike="noStrike">
                        <a:solidFill>
                          <a:srgbClr val="000000"/>
                        </a:solidFill>
                        <a:effectLst/>
                        <a:latin typeface="Calibri"/>
                      </a:endParaRPr>
                    </a:p>
                  </a:txBody>
                  <a:tcPr marL="9525" marR="9525" marT="9525" marB="0" anchor="b"/>
                </a:tc>
                <a:tc>
                  <a:txBody>
                    <a:bodyPr/>
                    <a:lstStyle/>
                    <a:p>
                      <a:pPr algn="just" fontAlgn="b"/>
                      <a:r>
                        <a:rPr lang="en-US" sz="1800" u="none" strike="noStrike" dirty="0">
                          <a:effectLst/>
                        </a:rPr>
                        <a:t>0.94</a:t>
                      </a:r>
                      <a:endParaRPr lang="en-US" sz="1800" b="0" i="0" u="none" strike="noStrike" dirty="0">
                        <a:solidFill>
                          <a:srgbClr val="000000"/>
                        </a:solidFill>
                        <a:effectLst/>
                        <a:latin typeface="Calibri"/>
                      </a:endParaRPr>
                    </a:p>
                  </a:txBody>
                  <a:tcPr marL="9525" marR="9525" marT="9525" marB="0" anchor="b"/>
                </a:tc>
                <a:tc>
                  <a:txBody>
                    <a:bodyPr/>
                    <a:lstStyle/>
                    <a:p>
                      <a:pPr algn="just" fontAlgn="b"/>
                      <a:r>
                        <a:rPr lang="en-US" sz="1800" u="none" strike="noStrike">
                          <a:effectLst/>
                        </a:rPr>
                        <a:t>1.05</a:t>
                      </a:r>
                      <a:endParaRPr lang="en-US" sz="1800" b="0" i="0" u="none" strike="noStrike">
                        <a:solidFill>
                          <a:srgbClr val="000000"/>
                        </a:solidFill>
                        <a:effectLst/>
                        <a:latin typeface="Calibri"/>
                      </a:endParaRPr>
                    </a:p>
                  </a:txBody>
                  <a:tcPr marL="9525" marR="9525" marT="9525" marB="0" anchor="b"/>
                </a:tc>
                <a:tc>
                  <a:txBody>
                    <a:bodyPr/>
                    <a:lstStyle/>
                    <a:p>
                      <a:pPr algn="just" fontAlgn="b"/>
                      <a:r>
                        <a:rPr lang="en-US" sz="1800" u="none" strike="noStrike">
                          <a:effectLst/>
                        </a:rPr>
                        <a:t>1.41</a:t>
                      </a:r>
                      <a:endParaRPr lang="en-US" sz="1800" b="0" i="0" u="none" strike="noStrike">
                        <a:solidFill>
                          <a:srgbClr val="000000"/>
                        </a:solidFill>
                        <a:effectLst/>
                        <a:latin typeface="Calibri"/>
                      </a:endParaRPr>
                    </a:p>
                  </a:txBody>
                  <a:tcPr marL="9525" marR="9525" marT="9525" marB="0" anchor="b"/>
                </a:tc>
              </a:tr>
              <a:tr h="342383">
                <a:tc>
                  <a:txBody>
                    <a:bodyPr/>
                    <a:lstStyle/>
                    <a:p>
                      <a:pPr algn="just" fontAlgn="b"/>
                      <a:r>
                        <a:rPr lang="en-US" sz="1800" u="none" strike="noStrike">
                          <a:effectLst/>
                        </a:rPr>
                        <a:t>Preterm</a:t>
                      </a:r>
                      <a:endParaRPr lang="en-US" sz="1800" b="0" i="0" u="none" strike="noStrike">
                        <a:solidFill>
                          <a:srgbClr val="000000"/>
                        </a:solidFill>
                        <a:effectLst/>
                        <a:latin typeface="Calibri"/>
                      </a:endParaRPr>
                    </a:p>
                  </a:txBody>
                  <a:tcPr marL="9525" marR="9525" marT="9525" marB="0" anchor="b"/>
                </a:tc>
                <a:tc>
                  <a:txBody>
                    <a:bodyPr/>
                    <a:lstStyle/>
                    <a:p>
                      <a:pPr algn="just" fontAlgn="b"/>
                      <a:r>
                        <a:rPr lang="en-US" sz="1800" u="none" strike="noStrike">
                          <a:effectLst/>
                        </a:rPr>
                        <a:t>2.07</a:t>
                      </a:r>
                      <a:endParaRPr lang="en-US" sz="1800" b="0" i="0" u="none" strike="noStrike">
                        <a:solidFill>
                          <a:srgbClr val="000000"/>
                        </a:solidFill>
                        <a:effectLst/>
                        <a:latin typeface="Calibri"/>
                      </a:endParaRPr>
                    </a:p>
                  </a:txBody>
                  <a:tcPr marL="9525" marR="9525" marT="9525" marB="0" anchor="b"/>
                </a:tc>
                <a:tc>
                  <a:txBody>
                    <a:bodyPr/>
                    <a:lstStyle/>
                    <a:p>
                      <a:pPr algn="just" fontAlgn="b"/>
                      <a:r>
                        <a:rPr lang="en-US" sz="1800" u="none" strike="noStrike">
                          <a:effectLst/>
                        </a:rPr>
                        <a:t>2.17</a:t>
                      </a:r>
                      <a:endParaRPr lang="en-US" sz="1800" b="0" i="0" u="none" strike="noStrike">
                        <a:solidFill>
                          <a:srgbClr val="000000"/>
                        </a:solidFill>
                        <a:effectLst/>
                        <a:latin typeface="Calibri"/>
                      </a:endParaRPr>
                    </a:p>
                  </a:txBody>
                  <a:tcPr marL="9525" marR="9525" marT="9525" marB="0" anchor="b"/>
                </a:tc>
                <a:tc>
                  <a:txBody>
                    <a:bodyPr/>
                    <a:lstStyle/>
                    <a:p>
                      <a:pPr algn="just" fontAlgn="b"/>
                      <a:r>
                        <a:rPr lang="en-US" sz="1800" u="none" strike="noStrike">
                          <a:effectLst/>
                        </a:rPr>
                        <a:t>3.00</a:t>
                      </a:r>
                      <a:endParaRPr lang="en-US" sz="1800" b="0" i="0" u="none" strike="noStrike">
                        <a:solidFill>
                          <a:srgbClr val="000000"/>
                        </a:solidFill>
                        <a:effectLst/>
                        <a:latin typeface="Calibri"/>
                      </a:endParaRPr>
                    </a:p>
                  </a:txBody>
                  <a:tcPr marL="9525" marR="9525" marT="9525" marB="0" anchor="b"/>
                </a:tc>
              </a:tr>
              <a:tr h="342383">
                <a:tc>
                  <a:txBody>
                    <a:bodyPr/>
                    <a:lstStyle/>
                    <a:p>
                      <a:pPr algn="just" fontAlgn="b"/>
                      <a:endParaRPr lang="en-US" sz="1800" b="0" i="0" u="none" strike="noStrike" dirty="0">
                        <a:solidFill>
                          <a:srgbClr val="000000"/>
                        </a:solidFill>
                        <a:effectLst/>
                        <a:latin typeface="Calibri"/>
                      </a:endParaRPr>
                    </a:p>
                  </a:txBody>
                  <a:tcPr marL="9525" marR="9525" marT="9525" marB="0" anchor="b"/>
                </a:tc>
                <a:tc>
                  <a:txBody>
                    <a:bodyPr/>
                    <a:lstStyle/>
                    <a:p>
                      <a:pPr algn="just" fontAlgn="b"/>
                      <a:r>
                        <a:rPr lang="en-US" sz="1800" u="none" strike="noStrike">
                          <a:effectLst/>
                        </a:rPr>
                        <a:t>1.12</a:t>
                      </a:r>
                      <a:endParaRPr lang="en-US" sz="1800" b="0" i="0" u="none" strike="noStrike">
                        <a:solidFill>
                          <a:srgbClr val="000000"/>
                        </a:solidFill>
                        <a:effectLst/>
                        <a:latin typeface="Calibri"/>
                      </a:endParaRPr>
                    </a:p>
                  </a:txBody>
                  <a:tcPr marL="9525" marR="9525" marT="9525" marB="0" anchor="b"/>
                </a:tc>
                <a:tc>
                  <a:txBody>
                    <a:bodyPr/>
                    <a:lstStyle/>
                    <a:p>
                      <a:pPr algn="just" fontAlgn="b"/>
                      <a:r>
                        <a:rPr lang="en-US" sz="1800" u="none" strike="noStrike">
                          <a:effectLst/>
                        </a:rPr>
                        <a:t>1.12</a:t>
                      </a:r>
                      <a:endParaRPr lang="en-US" sz="1800" b="0" i="0" u="none" strike="noStrike">
                        <a:solidFill>
                          <a:srgbClr val="000000"/>
                        </a:solidFill>
                        <a:effectLst/>
                        <a:latin typeface="Calibri"/>
                      </a:endParaRPr>
                    </a:p>
                  </a:txBody>
                  <a:tcPr marL="9525" marR="9525" marT="9525" marB="0" anchor="b"/>
                </a:tc>
                <a:tc>
                  <a:txBody>
                    <a:bodyPr/>
                    <a:lstStyle/>
                    <a:p>
                      <a:pPr algn="just" fontAlgn="b"/>
                      <a:r>
                        <a:rPr lang="en-US" sz="1800" u="none" strike="noStrike" dirty="0">
                          <a:effectLst/>
                        </a:rPr>
                        <a:t>1.58</a:t>
                      </a:r>
                      <a:endParaRPr lang="en-US" sz="1800" b="0" i="0" u="none" strike="noStrike" dirty="0">
                        <a:solidFill>
                          <a:srgbClr val="000000"/>
                        </a:solidFill>
                        <a:effectLst/>
                        <a:latin typeface="Calibri"/>
                      </a:endParaRPr>
                    </a:p>
                  </a:txBody>
                  <a:tcPr marL="9525" marR="9525" marT="9525" marB="0" anchor="b"/>
                </a:tc>
              </a:tr>
            </a:tbl>
          </a:graphicData>
        </a:graphic>
      </p:graphicFrame>
      <p:sp>
        <p:nvSpPr>
          <p:cNvPr id="11" name="TextBox 10"/>
          <p:cNvSpPr txBox="1"/>
          <p:nvPr/>
        </p:nvSpPr>
        <p:spPr>
          <a:xfrm>
            <a:off x="77925" y="22197"/>
            <a:ext cx="3124200" cy="584775"/>
          </a:xfrm>
          <a:prstGeom prst="rect">
            <a:avLst/>
          </a:prstGeom>
          <a:noFill/>
        </p:spPr>
        <p:txBody>
          <a:bodyPr wrap="square" rtlCol="0">
            <a:spAutoFit/>
          </a:bodyPr>
          <a:lstStyle/>
          <a:p>
            <a:r>
              <a:rPr lang="en-US" sz="3200" dirty="0" smtClean="0">
                <a:solidFill>
                  <a:schemeClr val="bg1"/>
                </a:solidFill>
              </a:rPr>
              <a:t>Toy Condition</a:t>
            </a:r>
            <a:endParaRPr lang="en-US" sz="3200" dirty="0">
              <a:solidFill>
                <a:schemeClr val="bg1"/>
              </a:solidFill>
            </a:endParaRPr>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946" y="595873"/>
            <a:ext cx="4470191" cy="41661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69259" y="595873"/>
            <a:ext cx="4470191" cy="41661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946" y="636542"/>
            <a:ext cx="4470191" cy="41638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4"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73809" y="628855"/>
            <a:ext cx="4470191" cy="41638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52160905"/>
      </p:ext>
    </p:extLst>
  </p:cSld>
  <p:clrMapOvr>
    <a:masterClrMapping/>
  </p:clrMapOvr>
  <p:transition>
    <p:split orient="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ipe(down)">
                                      <p:cBhvr>
                                        <p:cTn id="13" dur="500"/>
                                        <p:tgtEl>
                                          <p:spTgt spid="8"/>
                                        </p:tgtEl>
                                      </p:cBhvr>
                                    </p:animEffect>
                                  </p:childTnLst>
                                </p:cTn>
                              </p:par>
                              <p:par>
                                <p:cTn id="14" presetID="10" presetClass="exit" presetSubtype="0" fill="hold" grpId="0" nodeType="withEffect">
                                  <p:stCondLst>
                                    <p:cond delay="0"/>
                                  </p:stCondLst>
                                  <p:childTnLst>
                                    <p:animEffect transition="out" filter="fade">
                                      <p:cBhvr>
                                        <p:cTn id="15" dur="500"/>
                                        <p:tgtEl>
                                          <p:spTgt spid="10"/>
                                        </p:tgtEl>
                                      </p:cBhvr>
                                    </p:animEffect>
                                    <p:set>
                                      <p:cBhvr>
                                        <p:cTn id="16" dur="1" fill="hold">
                                          <p:stCondLst>
                                            <p:cond delay="499"/>
                                          </p:stCondLst>
                                        </p:cTn>
                                        <p:tgtEl>
                                          <p:spTgt spid="10"/>
                                        </p:tgtEl>
                                        <p:attrNameLst>
                                          <p:attrName>style.visibility</p:attrName>
                                        </p:attrNameLst>
                                      </p:cBhvr>
                                      <p:to>
                                        <p:strVal val="hidden"/>
                                      </p:to>
                                    </p:set>
                                  </p:childTnLst>
                                </p:cTn>
                              </p:par>
                              <p:par>
                                <p:cTn id="17" presetID="22" presetClass="entr" presetSubtype="4"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wipe(down)">
                                      <p:cBhvr>
                                        <p:cTn id="19" dur="500"/>
                                        <p:tgtEl>
                                          <p:spTgt spid="11"/>
                                        </p:tgtEl>
                                      </p:cBhvr>
                                    </p:animEffect>
                                  </p:childTnLst>
                                </p:cTn>
                              </p:par>
                              <p:par>
                                <p:cTn id="20" presetID="22" presetClass="entr" presetSubtype="4" fill="hold"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wipe(down)">
                                      <p:cBhvr>
                                        <p:cTn id="22" dur="500"/>
                                        <p:tgtEl>
                                          <p:spTgt spid="9"/>
                                        </p:tgtEl>
                                      </p:cBhvr>
                                    </p:animEffect>
                                  </p:childTnLst>
                                </p:cTn>
                              </p:par>
                              <p:par>
                                <p:cTn id="23" presetID="22" presetClass="entr" presetSubtype="4" fill="hold" nodeType="withEffect">
                                  <p:stCondLst>
                                    <p:cond delay="0"/>
                                  </p:stCondLst>
                                  <p:childTnLst>
                                    <p:set>
                                      <p:cBhvr>
                                        <p:cTn id="24" dur="1" fill="hold">
                                          <p:stCondLst>
                                            <p:cond delay="0"/>
                                          </p:stCondLst>
                                        </p:cTn>
                                        <p:tgtEl>
                                          <p:spTgt spid="2053"/>
                                        </p:tgtEl>
                                        <p:attrNameLst>
                                          <p:attrName>style.visibility</p:attrName>
                                        </p:attrNameLst>
                                      </p:cBhvr>
                                      <p:to>
                                        <p:strVal val="visible"/>
                                      </p:to>
                                    </p:set>
                                    <p:animEffect transition="in" filter="wipe(down)">
                                      <p:cBhvr>
                                        <p:cTn id="25" dur="500"/>
                                        <p:tgtEl>
                                          <p:spTgt spid="2053"/>
                                        </p:tgtEl>
                                      </p:cBhvr>
                                    </p:animEffect>
                                  </p:childTnLst>
                                </p:cTn>
                              </p:par>
                              <p:par>
                                <p:cTn id="26" presetID="22" presetClass="entr" presetSubtype="4" fill="hold" nodeType="withEffect">
                                  <p:stCondLst>
                                    <p:cond delay="0"/>
                                  </p:stCondLst>
                                  <p:childTnLst>
                                    <p:set>
                                      <p:cBhvr>
                                        <p:cTn id="27" dur="1" fill="hold">
                                          <p:stCondLst>
                                            <p:cond delay="0"/>
                                          </p:stCondLst>
                                        </p:cTn>
                                        <p:tgtEl>
                                          <p:spTgt spid="2054"/>
                                        </p:tgtEl>
                                        <p:attrNameLst>
                                          <p:attrName>style.visibility</p:attrName>
                                        </p:attrNameLst>
                                      </p:cBhvr>
                                      <p:to>
                                        <p:strVal val="visible"/>
                                      </p:to>
                                    </p:set>
                                    <p:animEffect transition="in" filter="wipe(down)">
                                      <p:cBhvr>
                                        <p:cTn id="28" dur="500"/>
                                        <p:tgtEl>
                                          <p:spTgt spid="20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0391" y="3481835"/>
            <a:ext cx="4040114" cy="3316895"/>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48200" y="3481834"/>
            <a:ext cx="4011211" cy="3298475"/>
          </a:xfrm>
          <a:prstGeom prst="rect">
            <a:avLst/>
          </a:prstGeom>
        </p:spPr>
      </p:pic>
      <p:sp>
        <p:nvSpPr>
          <p:cNvPr id="8" name="Title 1"/>
          <p:cNvSpPr txBox="1">
            <a:spLocks/>
          </p:cNvSpPr>
          <p:nvPr/>
        </p:nvSpPr>
        <p:spPr>
          <a:xfrm>
            <a:off x="176838" y="304800"/>
            <a:ext cx="8586161" cy="685800"/>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stStyle>
          <a:p>
            <a:r>
              <a:rPr lang="en-US" sz="3600" b="1" kern="0" dirty="0" smtClean="0">
                <a:solidFill>
                  <a:schemeClr val="bg1"/>
                </a:solidFill>
                <a:latin typeface="Helvetica" panose="020B0604020202020204" pitchFamily="34" charset="0"/>
                <a:cs typeface="Helvetica" panose="020B0604020202020204" pitchFamily="34" charset="0"/>
              </a:rPr>
              <a:t>Fullterm &lt;6 months vs &gt;6 months</a:t>
            </a:r>
          </a:p>
        </p:txBody>
      </p:sp>
      <p:pic>
        <p:nvPicPr>
          <p:cNvPr id="6" name="Picture 1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0391" y="73784"/>
            <a:ext cx="4040114" cy="33159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1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56236" y="36892"/>
            <a:ext cx="3995138" cy="33527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61058127"/>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0" y="0"/>
            <a:ext cx="9144000" cy="614206"/>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4" name="TextBox 3"/>
          <p:cNvSpPr txBox="1"/>
          <p:nvPr/>
        </p:nvSpPr>
        <p:spPr>
          <a:xfrm>
            <a:off x="89338" y="76200"/>
            <a:ext cx="3568262" cy="584775"/>
          </a:xfrm>
          <a:prstGeom prst="rect">
            <a:avLst/>
          </a:prstGeom>
          <a:noFill/>
        </p:spPr>
        <p:txBody>
          <a:bodyPr wrap="square" rtlCol="0">
            <a:spAutoFit/>
          </a:bodyPr>
          <a:lstStyle/>
          <a:p>
            <a:r>
              <a:rPr lang="en-US" sz="3200" dirty="0">
                <a:solidFill>
                  <a:schemeClr val="bg1"/>
                </a:solidFill>
                <a:latin typeface="Helvetica" panose="020B0604020202020204" pitchFamily="34" charset="0"/>
                <a:cs typeface="Helvetica" panose="020B0604020202020204" pitchFamily="34" charset="0"/>
              </a:rPr>
              <a:t>No Toy Condition</a:t>
            </a:r>
          </a:p>
        </p:txBody>
      </p:sp>
      <p:graphicFrame>
        <p:nvGraphicFramePr>
          <p:cNvPr id="5" name="Table 4"/>
          <p:cNvGraphicFramePr>
            <a:graphicFrameLocks noGrp="1"/>
          </p:cNvGraphicFramePr>
          <p:nvPr>
            <p:extLst>
              <p:ext uri="{D42A27DB-BD31-4B8C-83A1-F6EECF244321}">
                <p14:modId xmlns:p14="http://schemas.microsoft.com/office/powerpoint/2010/main" val="186080039"/>
              </p:ext>
            </p:extLst>
          </p:nvPr>
        </p:nvGraphicFramePr>
        <p:xfrm>
          <a:off x="228598" y="5105400"/>
          <a:ext cx="4298732" cy="1338993"/>
        </p:xfrm>
        <a:graphic>
          <a:graphicData uri="http://schemas.openxmlformats.org/drawingml/2006/table">
            <a:tbl>
              <a:tblPr>
                <a:tableStyleId>{5C22544A-7EE6-4342-B048-85BDC9FD1C3A}</a:tableStyleId>
              </a:tblPr>
              <a:tblGrid>
                <a:gridCol w="762002"/>
                <a:gridCol w="914400"/>
                <a:gridCol w="990600"/>
                <a:gridCol w="1631730"/>
              </a:tblGrid>
              <a:tr h="487458">
                <a:tc>
                  <a:txBody>
                    <a:bodyPr/>
                    <a:lstStyle/>
                    <a:p>
                      <a:pPr algn="just" fontAlgn="b"/>
                      <a:endParaRPr lang="en-US" sz="1800" b="0" i="0" u="none" strike="noStrike" dirty="0">
                        <a:solidFill>
                          <a:srgbClr val="000000"/>
                        </a:solidFill>
                        <a:effectLst/>
                        <a:latin typeface="Calibri"/>
                      </a:endParaRPr>
                    </a:p>
                  </a:txBody>
                  <a:tcPr marL="9525" marR="9525" marT="9525" marB="0" anchor="b"/>
                </a:tc>
                <a:tc>
                  <a:txBody>
                    <a:bodyPr/>
                    <a:lstStyle/>
                    <a:p>
                      <a:pPr algn="just" fontAlgn="b"/>
                      <a:r>
                        <a:rPr lang="en-US" sz="1800" u="none" strike="noStrike">
                          <a:effectLst/>
                        </a:rPr>
                        <a:t>CoPX</a:t>
                      </a:r>
                      <a:endParaRPr lang="en-US" sz="1800" b="0" i="0" u="none" strike="noStrike">
                        <a:solidFill>
                          <a:srgbClr val="000000"/>
                        </a:solidFill>
                        <a:effectLst/>
                        <a:latin typeface="Calibri"/>
                      </a:endParaRPr>
                    </a:p>
                  </a:txBody>
                  <a:tcPr marL="9525" marR="9525" marT="9525" marB="0" anchor="b"/>
                </a:tc>
                <a:tc>
                  <a:txBody>
                    <a:bodyPr/>
                    <a:lstStyle/>
                    <a:p>
                      <a:pPr algn="just" fontAlgn="b"/>
                      <a:r>
                        <a:rPr lang="en-US" sz="1800" u="none" strike="noStrike">
                          <a:effectLst/>
                        </a:rPr>
                        <a:t>CoPY</a:t>
                      </a:r>
                      <a:endParaRPr lang="en-US" sz="1800" b="0" i="0" u="none" strike="noStrike">
                        <a:solidFill>
                          <a:srgbClr val="000000"/>
                        </a:solidFill>
                        <a:effectLst/>
                        <a:latin typeface="Calibri"/>
                      </a:endParaRPr>
                    </a:p>
                  </a:txBody>
                  <a:tcPr marL="9525" marR="9525" marT="9525" marB="0" anchor="b"/>
                </a:tc>
                <a:tc>
                  <a:txBody>
                    <a:bodyPr/>
                    <a:lstStyle/>
                    <a:p>
                      <a:pPr algn="just" fontAlgn="b"/>
                      <a:r>
                        <a:rPr lang="en-US" sz="1800" u="none" strike="noStrike">
                          <a:effectLst/>
                        </a:rPr>
                        <a:t>CoPResultant</a:t>
                      </a:r>
                      <a:endParaRPr lang="en-US" sz="1800" b="0" i="0" u="none" strike="noStrike">
                        <a:solidFill>
                          <a:srgbClr val="000000"/>
                        </a:solidFill>
                        <a:effectLst/>
                        <a:latin typeface="Calibri"/>
                      </a:endParaRPr>
                    </a:p>
                  </a:txBody>
                  <a:tcPr marL="9525" marR="9525" marT="9525" marB="0" anchor="b"/>
                </a:tc>
              </a:tr>
              <a:tr h="269314">
                <a:tc>
                  <a:txBody>
                    <a:bodyPr/>
                    <a:lstStyle/>
                    <a:p>
                      <a:pPr algn="just" fontAlgn="b"/>
                      <a:r>
                        <a:rPr lang="en-US" sz="1800" u="none" strike="noStrike">
                          <a:effectLst/>
                        </a:rPr>
                        <a:t>&lt; 6mo</a:t>
                      </a:r>
                      <a:endParaRPr lang="en-US" sz="1800" b="0" i="0" u="none" strike="noStrike">
                        <a:solidFill>
                          <a:srgbClr val="000000"/>
                        </a:solidFill>
                        <a:effectLst/>
                        <a:latin typeface="Calibri"/>
                      </a:endParaRPr>
                    </a:p>
                  </a:txBody>
                  <a:tcPr marL="9525" marR="9525" marT="9525" marB="0" anchor="b"/>
                </a:tc>
                <a:tc>
                  <a:txBody>
                    <a:bodyPr/>
                    <a:lstStyle/>
                    <a:p>
                      <a:pPr algn="just" fontAlgn="b"/>
                      <a:r>
                        <a:rPr lang="en-US" sz="1800" u="none" strike="noStrike">
                          <a:effectLst/>
                        </a:rPr>
                        <a:t>31.60</a:t>
                      </a:r>
                      <a:endParaRPr lang="en-US" sz="1800" b="0" i="0" u="none" strike="noStrike">
                        <a:solidFill>
                          <a:srgbClr val="000000"/>
                        </a:solidFill>
                        <a:effectLst/>
                        <a:latin typeface="Calibri"/>
                      </a:endParaRPr>
                    </a:p>
                  </a:txBody>
                  <a:tcPr marL="9525" marR="9525" marT="9525" marB="0" anchor="b"/>
                </a:tc>
                <a:tc>
                  <a:txBody>
                    <a:bodyPr/>
                    <a:lstStyle/>
                    <a:p>
                      <a:pPr algn="just" fontAlgn="b"/>
                      <a:r>
                        <a:rPr lang="en-US" sz="1800" u="none" strike="noStrike">
                          <a:effectLst/>
                        </a:rPr>
                        <a:t>14.43</a:t>
                      </a:r>
                      <a:endParaRPr lang="en-US" sz="1800" b="0" i="0" u="none" strike="noStrike">
                        <a:solidFill>
                          <a:srgbClr val="000000"/>
                        </a:solidFill>
                        <a:effectLst/>
                        <a:latin typeface="Calibri"/>
                      </a:endParaRPr>
                    </a:p>
                  </a:txBody>
                  <a:tcPr marL="9525" marR="9525" marT="9525" marB="0" anchor="b"/>
                </a:tc>
                <a:tc>
                  <a:txBody>
                    <a:bodyPr/>
                    <a:lstStyle/>
                    <a:p>
                      <a:pPr algn="just" fontAlgn="b"/>
                      <a:r>
                        <a:rPr lang="en-US" sz="1800" u="none" strike="noStrike">
                          <a:effectLst/>
                        </a:rPr>
                        <a:t>34.74</a:t>
                      </a:r>
                      <a:endParaRPr lang="en-US" sz="1800" b="0" i="0" u="none" strike="noStrike">
                        <a:solidFill>
                          <a:srgbClr val="000000"/>
                        </a:solidFill>
                        <a:effectLst/>
                        <a:latin typeface="Calibri"/>
                      </a:endParaRPr>
                    </a:p>
                  </a:txBody>
                  <a:tcPr marL="9525" marR="9525" marT="9525" marB="0" anchor="b"/>
                </a:tc>
              </a:tr>
              <a:tr h="269314">
                <a:tc>
                  <a:txBody>
                    <a:bodyPr/>
                    <a:lstStyle/>
                    <a:p>
                      <a:pPr algn="just" fontAlgn="b"/>
                      <a:r>
                        <a:rPr lang="en-US" sz="1800" u="none" strike="noStrike">
                          <a:effectLst/>
                        </a:rPr>
                        <a:t>&gt;6mo</a:t>
                      </a:r>
                      <a:endParaRPr lang="en-US" sz="1800" b="0" i="0" u="none" strike="noStrike">
                        <a:solidFill>
                          <a:srgbClr val="000000"/>
                        </a:solidFill>
                        <a:effectLst/>
                        <a:latin typeface="Calibri"/>
                      </a:endParaRPr>
                    </a:p>
                  </a:txBody>
                  <a:tcPr marL="9525" marR="9525" marT="9525" marB="0" anchor="b"/>
                </a:tc>
                <a:tc>
                  <a:txBody>
                    <a:bodyPr/>
                    <a:lstStyle/>
                    <a:p>
                      <a:pPr algn="just" fontAlgn="b"/>
                      <a:r>
                        <a:rPr lang="en-US" sz="1800" u="none" strike="noStrike">
                          <a:effectLst/>
                        </a:rPr>
                        <a:t>21.51</a:t>
                      </a:r>
                      <a:endParaRPr lang="en-US" sz="1800" b="0" i="0" u="none" strike="noStrike">
                        <a:solidFill>
                          <a:srgbClr val="000000"/>
                        </a:solidFill>
                        <a:effectLst/>
                        <a:latin typeface="Calibri"/>
                      </a:endParaRPr>
                    </a:p>
                  </a:txBody>
                  <a:tcPr marL="9525" marR="9525" marT="9525" marB="0" anchor="b"/>
                </a:tc>
                <a:tc>
                  <a:txBody>
                    <a:bodyPr/>
                    <a:lstStyle/>
                    <a:p>
                      <a:pPr algn="just" fontAlgn="b"/>
                      <a:r>
                        <a:rPr lang="en-US" sz="1800" u="none" strike="noStrike">
                          <a:effectLst/>
                        </a:rPr>
                        <a:t>17.63</a:t>
                      </a:r>
                      <a:endParaRPr lang="en-US" sz="1800" b="0" i="0" u="none" strike="noStrike">
                        <a:solidFill>
                          <a:srgbClr val="000000"/>
                        </a:solidFill>
                        <a:effectLst/>
                        <a:latin typeface="Calibri"/>
                      </a:endParaRPr>
                    </a:p>
                  </a:txBody>
                  <a:tcPr marL="9525" marR="9525" marT="9525" marB="0" anchor="b"/>
                </a:tc>
                <a:tc>
                  <a:txBody>
                    <a:bodyPr/>
                    <a:lstStyle/>
                    <a:p>
                      <a:pPr algn="just" fontAlgn="b"/>
                      <a:r>
                        <a:rPr lang="en-US" sz="1800" u="none" strike="noStrike">
                          <a:effectLst/>
                        </a:rPr>
                        <a:t>27.81</a:t>
                      </a:r>
                      <a:endParaRPr lang="en-US" sz="1800" b="0" i="0" u="none" strike="noStrike">
                        <a:solidFill>
                          <a:srgbClr val="000000"/>
                        </a:solidFill>
                        <a:effectLst/>
                        <a:latin typeface="Calibri"/>
                      </a:endParaRPr>
                    </a:p>
                  </a:txBody>
                  <a:tcPr marL="9525" marR="9525" marT="9525" marB="0" anchor="b"/>
                </a:tc>
              </a:tr>
              <a:tr h="269314">
                <a:tc>
                  <a:txBody>
                    <a:bodyPr/>
                    <a:lstStyle/>
                    <a:p>
                      <a:pPr algn="just" fontAlgn="b"/>
                      <a:endParaRPr lang="en-US" sz="1800" b="0" i="0" u="none" strike="noStrike">
                        <a:solidFill>
                          <a:srgbClr val="000000"/>
                        </a:solidFill>
                        <a:effectLst/>
                        <a:latin typeface="Calibri"/>
                      </a:endParaRPr>
                    </a:p>
                  </a:txBody>
                  <a:tcPr marL="9525" marR="9525" marT="9525" marB="0" anchor="b"/>
                </a:tc>
                <a:tc>
                  <a:txBody>
                    <a:bodyPr/>
                    <a:lstStyle/>
                    <a:p>
                      <a:pPr algn="just" fontAlgn="b"/>
                      <a:r>
                        <a:rPr lang="en-US" sz="1800" u="none" strike="noStrike">
                          <a:effectLst/>
                        </a:rPr>
                        <a:t>10.09</a:t>
                      </a:r>
                      <a:endParaRPr lang="en-US" sz="1800" b="0" i="0" u="none" strike="noStrike">
                        <a:solidFill>
                          <a:srgbClr val="000000"/>
                        </a:solidFill>
                        <a:effectLst/>
                        <a:latin typeface="Calibri"/>
                      </a:endParaRPr>
                    </a:p>
                  </a:txBody>
                  <a:tcPr marL="9525" marR="9525" marT="9525" marB="0" anchor="b"/>
                </a:tc>
                <a:tc>
                  <a:txBody>
                    <a:bodyPr/>
                    <a:lstStyle/>
                    <a:p>
                      <a:pPr algn="just" fontAlgn="b"/>
                      <a:r>
                        <a:rPr lang="en-US" sz="1800" u="none" strike="noStrike">
                          <a:effectLst/>
                        </a:rPr>
                        <a:t>3.20</a:t>
                      </a:r>
                      <a:endParaRPr lang="en-US" sz="1800" b="0" i="0" u="none" strike="noStrike">
                        <a:solidFill>
                          <a:srgbClr val="000000"/>
                        </a:solidFill>
                        <a:effectLst/>
                        <a:latin typeface="Calibri"/>
                      </a:endParaRPr>
                    </a:p>
                  </a:txBody>
                  <a:tcPr marL="9525" marR="9525" marT="9525" marB="0" anchor="b"/>
                </a:tc>
                <a:tc>
                  <a:txBody>
                    <a:bodyPr/>
                    <a:lstStyle/>
                    <a:p>
                      <a:pPr algn="just" fontAlgn="b"/>
                      <a:r>
                        <a:rPr lang="en-US" sz="1800" u="none" strike="noStrike" dirty="0">
                          <a:effectLst/>
                        </a:rPr>
                        <a:t>6.93</a:t>
                      </a:r>
                      <a:endParaRPr lang="en-US" sz="1800" b="0" i="0" u="none" strike="noStrike" dirty="0">
                        <a:solidFill>
                          <a:srgbClr val="000000"/>
                        </a:solidFill>
                        <a:effectLst/>
                        <a:latin typeface="Calibri"/>
                      </a:endParaRPr>
                    </a:p>
                  </a:txBody>
                  <a:tcPr marL="9525" marR="9525" marT="9525" marB="0" anchor="b"/>
                </a:tc>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4063653062"/>
              </p:ext>
            </p:extLst>
          </p:nvPr>
        </p:nvGraphicFramePr>
        <p:xfrm>
          <a:off x="4724398" y="5105400"/>
          <a:ext cx="4309244" cy="1371600"/>
        </p:xfrm>
        <a:graphic>
          <a:graphicData uri="http://schemas.openxmlformats.org/drawingml/2006/table">
            <a:tbl>
              <a:tblPr>
                <a:tableStyleId>{5C22544A-7EE6-4342-B048-85BDC9FD1C3A}</a:tableStyleId>
              </a:tblPr>
              <a:tblGrid>
                <a:gridCol w="762002"/>
                <a:gridCol w="914400"/>
                <a:gridCol w="838200"/>
                <a:gridCol w="1794642"/>
              </a:tblGrid>
              <a:tr h="516132">
                <a:tc>
                  <a:txBody>
                    <a:bodyPr/>
                    <a:lstStyle/>
                    <a:p>
                      <a:pPr algn="just" fontAlgn="b"/>
                      <a:endParaRPr lang="en-US" sz="1800" b="0" i="0" u="none" strike="noStrike" dirty="0">
                        <a:solidFill>
                          <a:srgbClr val="000000"/>
                        </a:solidFill>
                        <a:effectLst/>
                        <a:latin typeface="Calibri"/>
                      </a:endParaRPr>
                    </a:p>
                  </a:txBody>
                  <a:tcPr marL="9525" marR="9525" marT="9525" marB="0" anchor="b"/>
                </a:tc>
                <a:tc>
                  <a:txBody>
                    <a:bodyPr/>
                    <a:lstStyle/>
                    <a:p>
                      <a:pPr algn="just" fontAlgn="b"/>
                      <a:r>
                        <a:rPr lang="en-US" sz="1800" u="none" strike="noStrike">
                          <a:effectLst/>
                        </a:rPr>
                        <a:t>ApEnX</a:t>
                      </a:r>
                      <a:endParaRPr lang="en-US" sz="1800" b="0" i="0" u="none" strike="noStrike">
                        <a:solidFill>
                          <a:srgbClr val="000000"/>
                        </a:solidFill>
                        <a:effectLst/>
                        <a:latin typeface="Calibri"/>
                      </a:endParaRPr>
                    </a:p>
                  </a:txBody>
                  <a:tcPr marL="9525" marR="9525" marT="9525" marB="0" anchor="b"/>
                </a:tc>
                <a:tc>
                  <a:txBody>
                    <a:bodyPr/>
                    <a:lstStyle/>
                    <a:p>
                      <a:pPr algn="just" fontAlgn="b"/>
                      <a:r>
                        <a:rPr lang="en-US" sz="1800" u="none" strike="noStrike">
                          <a:effectLst/>
                        </a:rPr>
                        <a:t>ApEnY</a:t>
                      </a:r>
                      <a:endParaRPr lang="en-US" sz="1800" b="0" i="0" u="none" strike="noStrike">
                        <a:solidFill>
                          <a:srgbClr val="000000"/>
                        </a:solidFill>
                        <a:effectLst/>
                        <a:latin typeface="Calibri"/>
                      </a:endParaRPr>
                    </a:p>
                  </a:txBody>
                  <a:tcPr marL="9525" marR="9525" marT="9525" marB="0" anchor="b"/>
                </a:tc>
                <a:tc>
                  <a:txBody>
                    <a:bodyPr/>
                    <a:lstStyle/>
                    <a:p>
                      <a:pPr algn="just" fontAlgn="b"/>
                      <a:r>
                        <a:rPr lang="en-US" sz="1800" u="none" strike="noStrike">
                          <a:effectLst/>
                        </a:rPr>
                        <a:t>ApEnResultant</a:t>
                      </a:r>
                      <a:endParaRPr lang="en-US" sz="1800" b="0" i="0" u="none" strike="noStrike">
                        <a:solidFill>
                          <a:srgbClr val="000000"/>
                        </a:solidFill>
                        <a:effectLst/>
                        <a:latin typeface="Calibri"/>
                      </a:endParaRPr>
                    </a:p>
                  </a:txBody>
                  <a:tcPr marL="9525" marR="9525" marT="9525" marB="0" anchor="b"/>
                </a:tc>
              </a:tr>
              <a:tr h="285156">
                <a:tc>
                  <a:txBody>
                    <a:bodyPr/>
                    <a:lstStyle/>
                    <a:p>
                      <a:pPr algn="just" fontAlgn="b"/>
                      <a:r>
                        <a:rPr lang="en-US" sz="1800" u="none" strike="noStrike">
                          <a:effectLst/>
                        </a:rPr>
                        <a:t>&lt; 6mo</a:t>
                      </a:r>
                      <a:endParaRPr lang="en-US" sz="1800" b="0" i="0" u="none" strike="noStrike">
                        <a:solidFill>
                          <a:srgbClr val="000000"/>
                        </a:solidFill>
                        <a:effectLst/>
                        <a:latin typeface="Calibri"/>
                      </a:endParaRPr>
                    </a:p>
                  </a:txBody>
                  <a:tcPr marL="9525" marR="9525" marT="9525" marB="0" anchor="b"/>
                </a:tc>
                <a:tc>
                  <a:txBody>
                    <a:bodyPr/>
                    <a:lstStyle/>
                    <a:p>
                      <a:pPr algn="just" fontAlgn="b"/>
                      <a:r>
                        <a:rPr lang="en-US" sz="1800" u="none" strike="noStrike">
                          <a:effectLst/>
                        </a:rPr>
                        <a:t>0.96</a:t>
                      </a:r>
                      <a:endParaRPr lang="en-US" sz="1800" b="0" i="0" u="none" strike="noStrike">
                        <a:solidFill>
                          <a:srgbClr val="000000"/>
                        </a:solidFill>
                        <a:effectLst/>
                        <a:latin typeface="Calibri"/>
                      </a:endParaRPr>
                    </a:p>
                  </a:txBody>
                  <a:tcPr marL="9525" marR="9525" marT="9525" marB="0" anchor="b"/>
                </a:tc>
                <a:tc>
                  <a:txBody>
                    <a:bodyPr/>
                    <a:lstStyle/>
                    <a:p>
                      <a:pPr algn="just" fontAlgn="b"/>
                      <a:r>
                        <a:rPr lang="en-US" sz="1800" u="none" strike="noStrike">
                          <a:effectLst/>
                        </a:rPr>
                        <a:t>0.95</a:t>
                      </a:r>
                      <a:endParaRPr lang="en-US" sz="1800" b="0" i="0" u="none" strike="noStrike">
                        <a:solidFill>
                          <a:srgbClr val="000000"/>
                        </a:solidFill>
                        <a:effectLst/>
                        <a:latin typeface="Calibri"/>
                      </a:endParaRPr>
                    </a:p>
                  </a:txBody>
                  <a:tcPr marL="9525" marR="9525" marT="9525" marB="0" anchor="b"/>
                </a:tc>
                <a:tc>
                  <a:txBody>
                    <a:bodyPr/>
                    <a:lstStyle/>
                    <a:p>
                      <a:pPr algn="just" fontAlgn="b"/>
                      <a:r>
                        <a:rPr lang="en-US" sz="1800" u="none" strike="noStrike">
                          <a:effectLst/>
                        </a:rPr>
                        <a:t>1.35</a:t>
                      </a:r>
                      <a:endParaRPr lang="en-US" sz="1800" b="0" i="0" u="none" strike="noStrike">
                        <a:solidFill>
                          <a:srgbClr val="000000"/>
                        </a:solidFill>
                        <a:effectLst/>
                        <a:latin typeface="Calibri"/>
                      </a:endParaRPr>
                    </a:p>
                  </a:txBody>
                  <a:tcPr marL="9525" marR="9525" marT="9525" marB="0" anchor="b"/>
                </a:tc>
              </a:tr>
              <a:tr h="285156">
                <a:tc>
                  <a:txBody>
                    <a:bodyPr/>
                    <a:lstStyle/>
                    <a:p>
                      <a:pPr algn="just" fontAlgn="b"/>
                      <a:r>
                        <a:rPr lang="en-US" sz="1800" u="none" strike="noStrike">
                          <a:effectLst/>
                        </a:rPr>
                        <a:t>&gt;6mo</a:t>
                      </a:r>
                      <a:endParaRPr lang="en-US" sz="1800" b="0" i="0" u="none" strike="noStrike">
                        <a:solidFill>
                          <a:srgbClr val="000000"/>
                        </a:solidFill>
                        <a:effectLst/>
                        <a:latin typeface="Calibri"/>
                      </a:endParaRPr>
                    </a:p>
                  </a:txBody>
                  <a:tcPr marL="9525" marR="9525" marT="9525" marB="0" anchor="b"/>
                </a:tc>
                <a:tc>
                  <a:txBody>
                    <a:bodyPr/>
                    <a:lstStyle/>
                    <a:p>
                      <a:pPr algn="just" fontAlgn="b"/>
                      <a:r>
                        <a:rPr lang="en-US" sz="1800" u="none" strike="noStrike">
                          <a:effectLst/>
                        </a:rPr>
                        <a:t>1.26</a:t>
                      </a:r>
                      <a:endParaRPr lang="en-US" sz="1800" b="0" i="0" u="none" strike="noStrike">
                        <a:solidFill>
                          <a:srgbClr val="000000"/>
                        </a:solidFill>
                        <a:effectLst/>
                        <a:latin typeface="Calibri"/>
                      </a:endParaRPr>
                    </a:p>
                  </a:txBody>
                  <a:tcPr marL="9525" marR="9525" marT="9525" marB="0" anchor="b"/>
                </a:tc>
                <a:tc>
                  <a:txBody>
                    <a:bodyPr/>
                    <a:lstStyle/>
                    <a:p>
                      <a:pPr algn="just" fontAlgn="b"/>
                      <a:r>
                        <a:rPr lang="en-US" sz="1800" u="none" strike="noStrike">
                          <a:effectLst/>
                        </a:rPr>
                        <a:t>1.59</a:t>
                      </a:r>
                      <a:endParaRPr lang="en-US" sz="1800" b="0" i="0" u="none" strike="noStrike">
                        <a:solidFill>
                          <a:srgbClr val="000000"/>
                        </a:solidFill>
                        <a:effectLst/>
                        <a:latin typeface="Calibri"/>
                      </a:endParaRPr>
                    </a:p>
                  </a:txBody>
                  <a:tcPr marL="9525" marR="9525" marT="9525" marB="0" anchor="b"/>
                </a:tc>
                <a:tc>
                  <a:txBody>
                    <a:bodyPr/>
                    <a:lstStyle/>
                    <a:p>
                      <a:pPr algn="just" fontAlgn="b"/>
                      <a:r>
                        <a:rPr lang="en-US" sz="1800" u="none" strike="noStrike">
                          <a:effectLst/>
                        </a:rPr>
                        <a:t>2.03</a:t>
                      </a:r>
                      <a:endParaRPr lang="en-US" sz="1800" b="0" i="0" u="none" strike="noStrike">
                        <a:solidFill>
                          <a:srgbClr val="000000"/>
                        </a:solidFill>
                        <a:effectLst/>
                        <a:latin typeface="Calibri"/>
                      </a:endParaRPr>
                    </a:p>
                  </a:txBody>
                  <a:tcPr marL="9525" marR="9525" marT="9525" marB="0" anchor="b"/>
                </a:tc>
              </a:tr>
              <a:tr h="285156">
                <a:tc>
                  <a:txBody>
                    <a:bodyPr/>
                    <a:lstStyle/>
                    <a:p>
                      <a:pPr algn="just" fontAlgn="b"/>
                      <a:endParaRPr lang="en-US" sz="1800" b="0" i="0" u="none" strike="noStrike">
                        <a:solidFill>
                          <a:srgbClr val="000000"/>
                        </a:solidFill>
                        <a:effectLst/>
                        <a:latin typeface="Calibri"/>
                      </a:endParaRPr>
                    </a:p>
                  </a:txBody>
                  <a:tcPr marL="9525" marR="9525" marT="9525" marB="0" anchor="b"/>
                </a:tc>
                <a:tc>
                  <a:txBody>
                    <a:bodyPr/>
                    <a:lstStyle/>
                    <a:p>
                      <a:pPr algn="just" fontAlgn="b"/>
                      <a:r>
                        <a:rPr lang="en-US" sz="1800" u="none" strike="noStrike">
                          <a:effectLst/>
                        </a:rPr>
                        <a:t>0.30</a:t>
                      </a:r>
                      <a:endParaRPr lang="en-US" sz="1800" b="0" i="0" u="none" strike="noStrike">
                        <a:solidFill>
                          <a:srgbClr val="000000"/>
                        </a:solidFill>
                        <a:effectLst/>
                        <a:latin typeface="Calibri"/>
                      </a:endParaRPr>
                    </a:p>
                  </a:txBody>
                  <a:tcPr marL="9525" marR="9525" marT="9525" marB="0" anchor="b"/>
                </a:tc>
                <a:tc>
                  <a:txBody>
                    <a:bodyPr/>
                    <a:lstStyle/>
                    <a:p>
                      <a:pPr algn="just" fontAlgn="b"/>
                      <a:r>
                        <a:rPr lang="en-US" sz="1800" u="none" strike="noStrike">
                          <a:effectLst/>
                        </a:rPr>
                        <a:t>0.64</a:t>
                      </a:r>
                      <a:endParaRPr lang="en-US" sz="1800" b="0" i="0" u="none" strike="noStrike">
                        <a:solidFill>
                          <a:srgbClr val="000000"/>
                        </a:solidFill>
                        <a:effectLst/>
                        <a:latin typeface="Calibri"/>
                      </a:endParaRPr>
                    </a:p>
                  </a:txBody>
                  <a:tcPr marL="9525" marR="9525" marT="9525" marB="0" anchor="b"/>
                </a:tc>
                <a:tc>
                  <a:txBody>
                    <a:bodyPr/>
                    <a:lstStyle/>
                    <a:p>
                      <a:pPr algn="just" fontAlgn="b"/>
                      <a:r>
                        <a:rPr lang="en-US" sz="1800" u="none" strike="noStrike" dirty="0">
                          <a:effectLst/>
                        </a:rPr>
                        <a:t>0.68</a:t>
                      </a:r>
                      <a:endParaRPr lang="en-US" sz="1800" b="0" i="0" u="none" strike="noStrike" dirty="0">
                        <a:solidFill>
                          <a:srgbClr val="000000"/>
                        </a:solidFill>
                        <a:effectLst/>
                        <a:latin typeface="Calibri"/>
                      </a:endParaRPr>
                    </a:p>
                  </a:txBody>
                  <a:tcPr marL="9525" marR="9525" marT="9525" marB="0" anchor="b"/>
                </a:tc>
              </a:tr>
            </a:tbl>
          </a:graphicData>
        </a:graphic>
      </p:graphicFrame>
      <p:sp>
        <p:nvSpPr>
          <p:cNvPr id="7" name="TextBox 6"/>
          <p:cNvSpPr txBox="1"/>
          <p:nvPr/>
        </p:nvSpPr>
        <p:spPr>
          <a:xfrm>
            <a:off x="141007" y="45421"/>
            <a:ext cx="3124200" cy="646331"/>
          </a:xfrm>
          <a:prstGeom prst="rect">
            <a:avLst/>
          </a:prstGeom>
          <a:noFill/>
        </p:spPr>
        <p:txBody>
          <a:bodyPr wrap="square" rtlCol="0">
            <a:spAutoFit/>
          </a:bodyPr>
          <a:lstStyle/>
          <a:p>
            <a:r>
              <a:rPr lang="en-US" sz="3600" dirty="0" smtClean="0">
                <a:solidFill>
                  <a:schemeClr val="bg1"/>
                </a:solidFill>
                <a:latin typeface="Helvetica" panose="020B0604020202020204" pitchFamily="34" charset="0"/>
                <a:cs typeface="Helvetica" panose="020B0604020202020204" pitchFamily="34" charset="0"/>
              </a:rPr>
              <a:t>Toy Condition</a:t>
            </a:r>
            <a:endParaRPr lang="en-US" sz="3600" dirty="0">
              <a:solidFill>
                <a:schemeClr val="bg1"/>
              </a:solidFill>
              <a:latin typeface="Helvetica" panose="020B0604020202020204" pitchFamily="34" charset="0"/>
              <a:cs typeface="Helvetica" panose="020B0604020202020204"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2458124192"/>
              </p:ext>
            </p:extLst>
          </p:nvPr>
        </p:nvGraphicFramePr>
        <p:xfrm>
          <a:off x="131378" y="5105400"/>
          <a:ext cx="4364872" cy="1371600"/>
        </p:xfrm>
        <a:graphic>
          <a:graphicData uri="http://schemas.openxmlformats.org/drawingml/2006/table">
            <a:tbl>
              <a:tblPr>
                <a:tableStyleId>{5C22544A-7EE6-4342-B048-85BDC9FD1C3A}</a:tableStyleId>
              </a:tblPr>
              <a:tblGrid>
                <a:gridCol w="859222"/>
                <a:gridCol w="914400"/>
                <a:gridCol w="914400"/>
                <a:gridCol w="1676850"/>
              </a:tblGrid>
              <a:tr h="516132">
                <a:tc>
                  <a:txBody>
                    <a:bodyPr/>
                    <a:lstStyle/>
                    <a:p>
                      <a:pPr algn="just" fontAlgn="b"/>
                      <a:endParaRPr lang="en-US" sz="1800" b="0" i="0" u="none" strike="noStrike" dirty="0">
                        <a:solidFill>
                          <a:srgbClr val="000000"/>
                        </a:solidFill>
                        <a:effectLst/>
                        <a:latin typeface="Calibri"/>
                      </a:endParaRPr>
                    </a:p>
                  </a:txBody>
                  <a:tcPr marL="9525" marR="9525" marT="9525" marB="0" anchor="b"/>
                </a:tc>
                <a:tc>
                  <a:txBody>
                    <a:bodyPr/>
                    <a:lstStyle/>
                    <a:p>
                      <a:pPr algn="just" fontAlgn="b"/>
                      <a:r>
                        <a:rPr lang="en-US" sz="1800" u="none" strike="noStrike" dirty="0" err="1">
                          <a:effectLst/>
                        </a:rPr>
                        <a:t>CoPX</a:t>
                      </a:r>
                      <a:endParaRPr lang="en-US" sz="1800" b="0" i="0" u="none" strike="noStrike" dirty="0">
                        <a:solidFill>
                          <a:srgbClr val="000000"/>
                        </a:solidFill>
                        <a:effectLst/>
                        <a:latin typeface="Calibri"/>
                      </a:endParaRPr>
                    </a:p>
                  </a:txBody>
                  <a:tcPr marL="9525" marR="9525" marT="9525" marB="0" anchor="b"/>
                </a:tc>
                <a:tc>
                  <a:txBody>
                    <a:bodyPr/>
                    <a:lstStyle/>
                    <a:p>
                      <a:pPr algn="just" fontAlgn="b"/>
                      <a:r>
                        <a:rPr lang="en-US" sz="1800" u="none" strike="noStrike">
                          <a:effectLst/>
                        </a:rPr>
                        <a:t>CoPY</a:t>
                      </a:r>
                      <a:endParaRPr lang="en-US" sz="1800" b="0" i="0" u="none" strike="noStrike">
                        <a:solidFill>
                          <a:srgbClr val="000000"/>
                        </a:solidFill>
                        <a:effectLst/>
                        <a:latin typeface="Calibri"/>
                      </a:endParaRPr>
                    </a:p>
                  </a:txBody>
                  <a:tcPr marL="9525" marR="9525" marT="9525" marB="0" anchor="b"/>
                </a:tc>
                <a:tc>
                  <a:txBody>
                    <a:bodyPr/>
                    <a:lstStyle/>
                    <a:p>
                      <a:pPr algn="just" fontAlgn="b"/>
                      <a:r>
                        <a:rPr lang="en-US" sz="1800" u="none" strike="noStrike">
                          <a:effectLst/>
                        </a:rPr>
                        <a:t>CoPResultant</a:t>
                      </a:r>
                      <a:endParaRPr lang="en-US" sz="1800" b="0" i="0" u="none" strike="noStrike">
                        <a:solidFill>
                          <a:srgbClr val="000000"/>
                        </a:solidFill>
                        <a:effectLst/>
                        <a:latin typeface="Calibri"/>
                      </a:endParaRPr>
                    </a:p>
                  </a:txBody>
                  <a:tcPr marL="9525" marR="9525" marT="9525" marB="0" anchor="b"/>
                </a:tc>
              </a:tr>
              <a:tr h="285156">
                <a:tc>
                  <a:txBody>
                    <a:bodyPr/>
                    <a:lstStyle/>
                    <a:p>
                      <a:pPr algn="just" fontAlgn="b"/>
                      <a:r>
                        <a:rPr lang="en-US" sz="1800" u="none" strike="noStrike">
                          <a:effectLst/>
                        </a:rPr>
                        <a:t>&lt; 6mo</a:t>
                      </a:r>
                      <a:endParaRPr lang="en-US" sz="1800" b="0" i="0" u="none" strike="noStrike">
                        <a:solidFill>
                          <a:srgbClr val="000000"/>
                        </a:solidFill>
                        <a:effectLst/>
                        <a:latin typeface="Calibri"/>
                      </a:endParaRPr>
                    </a:p>
                  </a:txBody>
                  <a:tcPr marL="9525" marR="9525" marT="9525" marB="0" anchor="b"/>
                </a:tc>
                <a:tc>
                  <a:txBody>
                    <a:bodyPr/>
                    <a:lstStyle/>
                    <a:p>
                      <a:pPr algn="just" fontAlgn="b"/>
                      <a:r>
                        <a:rPr lang="en-US" sz="1800" u="none" strike="noStrike">
                          <a:effectLst/>
                        </a:rPr>
                        <a:t>30.81</a:t>
                      </a:r>
                      <a:endParaRPr lang="en-US" sz="1800" b="0" i="0" u="none" strike="noStrike">
                        <a:solidFill>
                          <a:srgbClr val="000000"/>
                        </a:solidFill>
                        <a:effectLst/>
                        <a:latin typeface="Calibri"/>
                      </a:endParaRPr>
                    </a:p>
                  </a:txBody>
                  <a:tcPr marL="9525" marR="9525" marT="9525" marB="0" anchor="b"/>
                </a:tc>
                <a:tc>
                  <a:txBody>
                    <a:bodyPr/>
                    <a:lstStyle/>
                    <a:p>
                      <a:pPr algn="just" fontAlgn="b"/>
                      <a:r>
                        <a:rPr lang="en-US" sz="1800" u="none" strike="noStrike">
                          <a:effectLst/>
                        </a:rPr>
                        <a:t>19.73</a:t>
                      </a:r>
                      <a:endParaRPr lang="en-US" sz="1800" b="0" i="0" u="none" strike="noStrike">
                        <a:solidFill>
                          <a:srgbClr val="000000"/>
                        </a:solidFill>
                        <a:effectLst/>
                        <a:latin typeface="Calibri"/>
                      </a:endParaRPr>
                    </a:p>
                  </a:txBody>
                  <a:tcPr marL="9525" marR="9525" marT="9525" marB="0" anchor="b"/>
                </a:tc>
                <a:tc>
                  <a:txBody>
                    <a:bodyPr/>
                    <a:lstStyle/>
                    <a:p>
                      <a:pPr algn="just" fontAlgn="b"/>
                      <a:r>
                        <a:rPr lang="en-US" sz="1800" u="none" strike="noStrike">
                          <a:effectLst/>
                        </a:rPr>
                        <a:t>36.58</a:t>
                      </a:r>
                      <a:endParaRPr lang="en-US" sz="1800" b="0" i="0" u="none" strike="noStrike">
                        <a:solidFill>
                          <a:srgbClr val="000000"/>
                        </a:solidFill>
                        <a:effectLst/>
                        <a:latin typeface="Calibri"/>
                      </a:endParaRPr>
                    </a:p>
                  </a:txBody>
                  <a:tcPr marL="9525" marR="9525" marT="9525" marB="0" anchor="b"/>
                </a:tc>
              </a:tr>
              <a:tr h="285156">
                <a:tc>
                  <a:txBody>
                    <a:bodyPr/>
                    <a:lstStyle/>
                    <a:p>
                      <a:pPr algn="just" fontAlgn="b"/>
                      <a:r>
                        <a:rPr lang="en-US" sz="1800" u="none" strike="noStrike">
                          <a:effectLst/>
                        </a:rPr>
                        <a:t>&gt;6mo</a:t>
                      </a:r>
                      <a:endParaRPr lang="en-US" sz="1800" b="0" i="0" u="none" strike="noStrike">
                        <a:solidFill>
                          <a:srgbClr val="000000"/>
                        </a:solidFill>
                        <a:effectLst/>
                        <a:latin typeface="Calibri"/>
                      </a:endParaRPr>
                    </a:p>
                  </a:txBody>
                  <a:tcPr marL="9525" marR="9525" marT="9525" marB="0" anchor="b"/>
                </a:tc>
                <a:tc>
                  <a:txBody>
                    <a:bodyPr/>
                    <a:lstStyle/>
                    <a:p>
                      <a:pPr algn="just" fontAlgn="b"/>
                      <a:r>
                        <a:rPr lang="en-US" sz="1800" u="none" strike="noStrike">
                          <a:effectLst/>
                        </a:rPr>
                        <a:t>35.47</a:t>
                      </a:r>
                      <a:endParaRPr lang="en-US" sz="1800" b="0" i="0" u="none" strike="noStrike">
                        <a:solidFill>
                          <a:srgbClr val="000000"/>
                        </a:solidFill>
                        <a:effectLst/>
                        <a:latin typeface="Calibri"/>
                      </a:endParaRPr>
                    </a:p>
                  </a:txBody>
                  <a:tcPr marL="9525" marR="9525" marT="9525" marB="0" anchor="b"/>
                </a:tc>
                <a:tc>
                  <a:txBody>
                    <a:bodyPr/>
                    <a:lstStyle/>
                    <a:p>
                      <a:pPr algn="just" fontAlgn="b"/>
                      <a:r>
                        <a:rPr lang="en-US" sz="1800" u="none" strike="noStrike">
                          <a:effectLst/>
                        </a:rPr>
                        <a:t>28.36</a:t>
                      </a:r>
                      <a:endParaRPr lang="en-US" sz="1800" b="0" i="0" u="none" strike="noStrike">
                        <a:solidFill>
                          <a:srgbClr val="000000"/>
                        </a:solidFill>
                        <a:effectLst/>
                        <a:latin typeface="Calibri"/>
                      </a:endParaRPr>
                    </a:p>
                  </a:txBody>
                  <a:tcPr marL="9525" marR="9525" marT="9525" marB="0" anchor="b"/>
                </a:tc>
                <a:tc>
                  <a:txBody>
                    <a:bodyPr/>
                    <a:lstStyle/>
                    <a:p>
                      <a:pPr algn="just" fontAlgn="b"/>
                      <a:r>
                        <a:rPr lang="en-US" sz="1800" u="none" strike="noStrike">
                          <a:effectLst/>
                        </a:rPr>
                        <a:t>45.42</a:t>
                      </a:r>
                      <a:endParaRPr lang="en-US" sz="1800" b="0" i="0" u="none" strike="noStrike">
                        <a:solidFill>
                          <a:srgbClr val="000000"/>
                        </a:solidFill>
                        <a:effectLst/>
                        <a:latin typeface="Calibri"/>
                      </a:endParaRPr>
                    </a:p>
                  </a:txBody>
                  <a:tcPr marL="9525" marR="9525" marT="9525" marB="0" anchor="b"/>
                </a:tc>
              </a:tr>
              <a:tr h="285156">
                <a:tc>
                  <a:txBody>
                    <a:bodyPr/>
                    <a:lstStyle/>
                    <a:p>
                      <a:pPr algn="just" fontAlgn="b"/>
                      <a:endParaRPr lang="en-US" sz="1800" b="0" i="0" u="none" strike="noStrike">
                        <a:solidFill>
                          <a:srgbClr val="000000"/>
                        </a:solidFill>
                        <a:effectLst/>
                        <a:latin typeface="Calibri"/>
                      </a:endParaRPr>
                    </a:p>
                  </a:txBody>
                  <a:tcPr marL="9525" marR="9525" marT="9525" marB="0" anchor="b"/>
                </a:tc>
                <a:tc>
                  <a:txBody>
                    <a:bodyPr/>
                    <a:lstStyle/>
                    <a:p>
                      <a:pPr algn="just" fontAlgn="b"/>
                      <a:r>
                        <a:rPr lang="en-US" sz="1800" u="none" strike="noStrike">
                          <a:effectLst/>
                        </a:rPr>
                        <a:t>4.67</a:t>
                      </a:r>
                      <a:endParaRPr lang="en-US" sz="1800" b="0" i="0" u="none" strike="noStrike">
                        <a:solidFill>
                          <a:srgbClr val="000000"/>
                        </a:solidFill>
                        <a:effectLst/>
                        <a:latin typeface="Calibri"/>
                      </a:endParaRPr>
                    </a:p>
                  </a:txBody>
                  <a:tcPr marL="9525" marR="9525" marT="9525" marB="0" anchor="b"/>
                </a:tc>
                <a:tc>
                  <a:txBody>
                    <a:bodyPr/>
                    <a:lstStyle/>
                    <a:p>
                      <a:pPr algn="just" fontAlgn="b"/>
                      <a:r>
                        <a:rPr lang="en-US" sz="1800" u="none" strike="noStrike">
                          <a:effectLst/>
                        </a:rPr>
                        <a:t>8.63</a:t>
                      </a:r>
                      <a:endParaRPr lang="en-US" sz="1800" b="0" i="0" u="none" strike="noStrike">
                        <a:solidFill>
                          <a:srgbClr val="000000"/>
                        </a:solidFill>
                        <a:effectLst/>
                        <a:latin typeface="Calibri"/>
                      </a:endParaRPr>
                    </a:p>
                  </a:txBody>
                  <a:tcPr marL="9525" marR="9525" marT="9525" marB="0" anchor="b"/>
                </a:tc>
                <a:tc>
                  <a:txBody>
                    <a:bodyPr/>
                    <a:lstStyle/>
                    <a:p>
                      <a:pPr algn="just" fontAlgn="b"/>
                      <a:r>
                        <a:rPr lang="en-US" sz="1800" u="none" strike="noStrike" dirty="0">
                          <a:effectLst/>
                        </a:rPr>
                        <a:t>8.83</a:t>
                      </a:r>
                      <a:endParaRPr lang="en-US" sz="1800" b="0" i="0" u="none" strike="noStrike" dirty="0">
                        <a:solidFill>
                          <a:srgbClr val="000000"/>
                        </a:solidFill>
                        <a:effectLst/>
                        <a:latin typeface="Calibri"/>
                      </a:endParaRPr>
                    </a:p>
                  </a:txBody>
                  <a:tcPr marL="9525" marR="9525" marT="9525" marB="0" anchor="b"/>
                </a:tc>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1932392570"/>
              </p:ext>
            </p:extLst>
          </p:nvPr>
        </p:nvGraphicFramePr>
        <p:xfrm>
          <a:off x="4724401" y="5105400"/>
          <a:ext cx="4309244" cy="1371600"/>
        </p:xfrm>
        <a:graphic>
          <a:graphicData uri="http://schemas.openxmlformats.org/drawingml/2006/table">
            <a:tbl>
              <a:tblPr>
                <a:tableStyleId>{5C22544A-7EE6-4342-B048-85BDC9FD1C3A}</a:tableStyleId>
              </a:tblPr>
              <a:tblGrid>
                <a:gridCol w="762000"/>
                <a:gridCol w="838200"/>
                <a:gridCol w="914400"/>
                <a:gridCol w="1794644"/>
              </a:tblGrid>
              <a:tr h="516132">
                <a:tc>
                  <a:txBody>
                    <a:bodyPr/>
                    <a:lstStyle/>
                    <a:p>
                      <a:pPr algn="just" fontAlgn="b"/>
                      <a:endParaRPr lang="en-US" sz="1800" b="0" i="0" u="none" strike="noStrike" dirty="0">
                        <a:solidFill>
                          <a:srgbClr val="000000"/>
                        </a:solidFill>
                        <a:effectLst/>
                        <a:latin typeface="Calibri"/>
                      </a:endParaRPr>
                    </a:p>
                  </a:txBody>
                  <a:tcPr marL="9525" marR="9525" marT="9525" marB="0" anchor="b"/>
                </a:tc>
                <a:tc>
                  <a:txBody>
                    <a:bodyPr/>
                    <a:lstStyle/>
                    <a:p>
                      <a:pPr algn="just" fontAlgn="b"/>
                      <a:r>
                        <a:rPr lang="en-US" sz="1800" u="none" strike="noStrike" dirty="0" err="1">
                          <a:effectLst/>
                        </a:rPr>
                        <a:t>ApEnX</a:t>
                      </a:r>
                      <a:endParaRPr lang="en-US" sz="1800" b="0" i="0" u="none" strike="noStrike" dirty="0">
                        <a:solidFill>
                          <a:srgbClr val="000000"/>
                        </a:solidFill>
                        <a:effectLst/>
                        <a:latin typeface="Calibri"/>
                      </a:endParaRPr>
                    </a:p>
                  </a:txBody>
                  <a:tcPr marL="9525" marR="9525" marT="9525" marB="0" anchor="b"/>
                </a:tc>
                <a:tc>
                  <a:txBody>
                    <a:bodyPr/>
                    <a:lstStyle/>
                    <a:p>
                      <a:pPr algn="just" fontAlgn="b"/>
                      <a:r>
                        <a:rPr lang="en-US" sz="1800" u="none" strike="noStrike">
                          <a:effectLst/>
                        </a:rPr>
                        <a:t>ApEnY</a:t>
                      </a:r>
                      <a:endParaRPr lang="en-US" sz="1800" b="0" i="0" u="none" strike="noStrike">
                        <a:solidFill>
                          <a:srgbClr val="000000"/>
                        </a:solidFill>
                        <a:effectLst/>
                        <a:latin typeface="Calibri"/>
                      </a:endParaRPr>
                    </a:p>
                  </a:txBody>
                  <a:tcPr marL="9525" marR="9525" marT="9525" marB="0" anchor="b"/>
                </a:tc>
                <a:tc>
                  <a:txBody>
                    <a:bodyPr/>
                    <a:lstStyle/>
                    <a:p>
                      <a:pPr algn="just" fontAlgn="b"/>
                      <a:r>
                        <a:rPr lang="en-US" sz="1800" u="none" strike="noStrike" dirty="0" err="1">
                          <a:effectLst/>
                        </a:rPr>
                        <a:t>ApEnResultant</a:t>
                      </a:r>
                      <a:endParaRPr lang="en-US" sz="1800" b="0" i="0" u="none" strike="noStrike" dirty="0">
                        <a:solidFill>
                          <a:srgbClr val="000000"/>
                        </a:solidFill>
                        <a:effectLst/>
                        <a:latin typeface="Calibri"/>
                      </a:endParaRPr>
                    </a:p>
                  </a:txBody>
                  <a:tcPr marL="9525" marR="9525" marT="9525" marB="0" anchor="b"/>
                </a:tc>
              </a:tr>
              <a:tr h="285156">
                <a:tc>
                  <a:txBody>
                    <a:bodyPr/>
                    <a:lstStyle/>
                    <a:p>
                      <a:pPr algn="just" fontAlgn="b"/>
                      <a:r>
                        <a:rPr lang="en-US" sz="1800" u="none" strike="noStrike">
                          <a:effectLst/>
                        </a:rPr>
                        <a:t>&lt; 6mo</a:t>
                      </a:r>
                      <a:endParaRPr lang="en-US" sz="1800" b="0" i="0" u="none" strike="noStrike">
                        <a:solidFill>
                          <a:srgbClr val="000000"/>
                        </a:solidFill>
                        <a:effectLst/>
                        <a:latin typeface="Calibri"/>
                      </a:endParaRPr>
                    </a:p>
                  </a:txBody>
                  <a:tcPr marL="9525" marR="9525" marT="9525" marB="0" anchor="b"/>
                </a:tc>
                <a:tc>
                  <a:txBody>
                    <a:bodyPr/>
                    <a:lstStyle/>
                    <a:p>
                      <a:pPr algn="just" fontAlgn="b"/>
                      <a:r>
                        <a:rPr lang="en-US" sz="1800" u="none" strike="noStrike">
                          <a:effectLst/>
                        </a:rPr>
                        <a:t>0.94</a:t>
                      </a:r>
                      <a:endParaRPr lang="en-US" sz="1800" b="0" i="0" u="none" strike="noStrike">
                        <a:solidFill>
                          <a:srgbClr val="000000"/>
                        </a:solidFill>
                        <a:effectLst/>
                        <a:latin typeface="Calibri"/>
                      </a:endParaRPr>
                    </a:p>
                  </a:txBody>
                  <a:tcPr marL="9525" marR="9525" marT="9525" marB="0" anchor="b"/>
                </a:tc>
                <a:tc>
                  <a:txBody>
                    <a:bodyPr/>
                    <a:lstStyle/>
                    <a:p>
                      <a:pPr algn="just" fontAlgn="b"/>
                      <a:r>
                        <a:rPr lang="en-US" sz="1800" u="none" strike="noStrike">
                          <a:effectLst/>
                        </a:rPr>
                        <a:t>1.05</a:t>
                      </a:r>
                      <a:endParaRPr lang="en-US" sz="1800" b="0" i="0" u="none" strike="noStrike">
                        <a:solidFill>
                          <a:srgbClr val="000000"/>
                        </a:solidFill>
                        <a:effectLst/>
                        <a:latin typeface="Calibri"/>
                      </a:endParaRPr>
                    </a:p>
                  </a:txBody>
                  <a:tcPr marL="9525" marR="9525" marT="9525" marB="0" anchor="b"/>
                </a:tc>
                <a:tc>
                  <a:txBody>
                    <a:bodyPr/>
                    <a:lstStyle/>
                    <a:p>
                      <a:pPr algn="just" fontAlgn="b"/>
                      <a:r>
                        <a:rPr lang="en-US" sz="1800" u="none" strike="noStrike">
                          <a:effectLst/>
                        </a:rPr>
                        <a:t>1.41</a:t>
                      </a:r>
                      <a:endParaRPr lang="en-US" sz="1800" b="0" i="0" u="none" strike="noStrike">
                        <a:solidFill>
                          <a:srgbClr val="000000"/>
                        </a:solidFill>
                        <a:effectLst/>
                        <a:latin typeface="Calibri"/>
                      </a:endParaRPr>
                    </a:p>
                  </a:txBody>
                  <a:tcPr marL="9525" marR="9525" marT="9525" marB="0" anchor="b"/>
                </a:tc>
              </a:tr>
              <a:tr h="285156">
                <a:tc>
                  <a:txBody>
                    <a:bodyPr/>
                    <a:lstStyle/>
                    <a:p>
                      <a:pPr algn="just" fontAlgn="b"/>
                      <a:r>
                        <a:rPr lang="en-US" sz="1800" u="none" strike="noStrike">
                          <a:effectLst/>
                        </a:rPr>
                        <a:t>&gt;6mo</a:t>
                      </a:r>
                      <a:endParaRPr lang="en-US" sz="1800" b="0" i="0" u="none" strike="noStrike">
                        <a:solidFill>
                          <a:srgbClr val="000000"/>
                        </a:solidFill>
                        <a:effectLst/>
                        <a:latin typeface="Calibri"/>
                      </a:endParaRPr>
                    </a:p>
                  </a:txBody>
                  <a:tcPr marL="9525" marR="9525" marT="9525" marB="0" anchor="b"/>
                </a:tc>
                <a:tc>
                  <a:txBody>
                    <a:bodyPr/>
                    <a:lstStyle/>
                    <a:p>
                      <a:pPr algn="just" fontAlgn="b"/>
                      <a:r>
                        <a:rPr lang="en-US" sz="1800" u="none" strike="noStrike">
                          <a:effectLst/>
                        </a:rPr>
                        <a:t>1.23</a:t>
                      </a:r>
                      <a:endParaRPr lang="en-US" sz="1800" b="0" i="0" u="none" strike="noStrike">
                        <a:solidFill>
                          <a:srgbClr val="000000"/>
                        </a:solidFill>
                        <a:effectLst/>
                        <a:latin typeface="Calibri"/>
                      </a:endParaRPr>
                    </a:p>
                  </a:txBody>
                  <a:tcPr marL="9525" marR="9525" marT="9525" marB="0" anchor="b"/>
                </a:tc>
                <a:tc>
                  <a:txBody>
                    <a:bodyPr/>
                    <a:lstStyle/>
                    <a:p>
                      <a:pPr algn="just" fontAlgn="b"/>
                      <a:r>
                        <a:rPr lang="en-US" sz="1800" u="none" strike="noStrike">
                          <a:effectLst/>
                        </a:rPr>
                        <a:t>1.00</a:t>
                      </a:r>
                      <a:endParaRPr lang="en-US" sz="1800" b="0" i="0" u="none" strike="noStrike">
                        <a:solidFill>
                          <a:srgbClr val="000000"/>
                        </a:solidFill>
                        <a:effectLst/>
                        <a:latin typeface="Calibri"/>
                      </a:endParaRPr>
                    </a:p>
                  </a:txBody>
                  <a:tcPr marL="9525" marR="9525" marT="9525" marB="0" anchor="b"/>
                </a:tc>
                <a:tc>
                  <a:txBody>
                    <a:bodyPr/>
                    <a:lstStyle/>
                    <a:p>
                      <a:pPr algn="just" fontAlgn="b"/>
                      <a:r>
                        <a:rPr lang="en-US" sz="1800" u="none" strike="noStrike">
                          <a:effectLst/>
                        </a:rPr>
                        <a:t>1.59</a:t>
                      </a:r>
                      <a:endParaRPr lang="en-US" sz="1800" b="0" i="0" u="none" strike="noStrike">
                        <a:solidFill>
                          <a:srgbClr val="000000"/>
                        </a:solidFill>
                        <a:effectLst/>
                        <a:latin typeface="Calibri"/>
                      </a:endParaRPr>
                    </a:p>
                  </a:txBody>
                  <a:tcPr marL="9525" marR="9525" marT="9525" marB="0" anchor="b"/>
                </a:tc>
              </a:tr>
              <a:tr h="285156">
                <a:tc>
                  <a:txBody>
                    <a:bodyPr/>
                    <a:lstStyle/>
                    <a:p>
                      <a:pPr algn="just" fontAlgn="b"/>
                      <a:endParaRPr lang="en-US" sz="1800" b="0" i="0" u="none" strike="noStrike">
                        <a:solidFill>
                          <a:srgbClr val="000000"/>
                        </a:solidFill>
                        <a:effectLst/>
                        <a:latin typeface="Calibri"/>
                      </a:endParaRPr>
                    </a:p>
                  </a:txBody>
                  <a:tcPr marL="9525" marR="9525" marT="9525" marB="0" anchor="b"/>
                </a:tc>
                <a:tc>
                  <a:txBody>
                    <a:bodyPr/>
                    <a:lstStyle/>
                    <a:p>
                      <a:pPr algn="just" fontAlgn="b"/>
                      <a:r>
                        <a:rPr lang="en-US" sz="1800" u="none" strike="noStrike">
                          <a:effectLst/>
                        </a:rPr>
                        <a:t>0.29</a:t>
                      </a:r>
                      <a:endParaRPr lang="en-US" sz="1800" b="0" i="0" u="none" strike="noStrike">
                        <a:solidFill>
                          <a:srgbClr val="000000"/>
                        </a:solidFill>
                        <a:effectLst/>
                        <a:latin typeface="Calibri"/>
                      </a:endParaRPr>
                    </a:p>
                  </a:txBody>
                  <a:tcPr marL="9525" marR="9525" marT="9525" marB="0" anchor="b"/>
                </a:tc>
                <a:tc>
                  <a:txBody>
                    <a:bodyPr/>
                    <a:lstStyle/>
                    <a:p>
                      <a:pPr algn="just" fontAlgn="b"/>
                      <a:r>
                        <a:rPr lang="en-US" sz="1800" u="none" strike="noStrike">
                          <a:effectLst/>
                        </a:rPr>
                        <a:t>0.05</a:t>
                      </a:r>
                      <a:endParaRPr lang="en-US" sz="1800" b="0" i="0" u="none" strike="noStrike">
                        <a:solidFill>
                          <a:srgbClr val="000000"/>
                        </a:solidFill>
                        <a:effectLst/>
                        <a:latin typeface="Calibri"/>
                      </a:endParaRPr>
                    </a:p>
                  </a:txBody>
                  <a:tcPr marL="9525" marR="9525" marT="9525" marB="0" anchor="b"/>
                </a:tc>
                <a:tc>
                  <a:txBody>
                    <a:bodyPr/>
                    <a:lstStyle/>
                    <a:p>
                      <a:pPr algn="just" fontAlgn="b"/>
                      <a:r>
                        <a:rPr lang="en-US" sz="1800" u="none" strike="noStrike" dirty="0">
                          <a:effectLst/>
                        </a:rPr>
                        <a:t>0.18</a:t>
                      </a:r>
                      <a:endParaRPr lang="en-US" sz="1800" b="0" i="0" u="none" strike="noStrike" dirty="0">
                        <a:solidFill>
                          <a:srgbClr val="000000"/>
                        </a:solidFill>
                        <a:effectLst/>
                        <a:latin typeface="Calibri"/>
                      </a:endParaRPr>
                    </a:p>
                  </a:txBody>
                  <a:tcPr marL="9525" marR="9525" marT="9525" marB="0" anchor="b"/>
                </a:tc>
              </a:tr>
            </a:tbl>
          </a:graphicData>
        </a:graphic>
      </p:graphicFrame>
      <p:pic>
        <p:nvPicPr>
          <p:cNvPr id="4102"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477" y="609656"/>
            <a:ext cx="4455523" cy="42093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3"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1007" y="609657"/>
            <a:ext cx="4406462" cy="42093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4" name="Picture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24401" y="614206"/>
            <a:ext cx="4419599" cy="42047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5" name="Picture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65345" y="609656"/>
            <a:ext cx="4419598" cy="42047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313967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0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xit" presetSubtype="0" fill="hold" grpId="0" nodeType="clickEffect">
                                  <p:stCondLst>
                                    <p:cond delay="0"/>
                                  </p:stCondLst>
                                  <p:childTnLst>
                                    <p:animEffect transition="out" filter="fade">
                                      <p:cBhvr>
                                        <p:cTn id="12" dur="500"/>
                                        <p:tgtEl>
                                          <p:spTgt spid="4"/>
                                        </p:tgtEl>
                                      </p:cBhvr>
                                    </p:animEffect>
                                    <p:set>
                                      <p:cBhvr>
                                        <p:cTn id="13" dur="1" fill="hold">
                                          <p:stCondLst>
                                            <p:cond delay="499"/>
                                          </p:stCondLst>
                                        </p:cTn>
                                        <p:tgtEl>
                                          <p:spTgt spid="4"/>
                                        </p:tgtEl>
                                        <p:attrNameLst>
                                          <p:attrName>style.visibility</p:attrName>
                                        </p:attrNameLst>
                                      </p:cBhvr>
                                      <p:to>
                                        <p:strVal val="hidden"/>
                                      </p:to>
                                    </p:set>
                                  </p:childTnLst>
                                </p:cTn>
                              </p:par>
                              <p:par>
                                <p:cTn id="14" presetID="22" presetClass="entr" presetSubtype="4"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ipe(down)">
                                      <p:cBhvr>
                                        <p:cTn id="16" dur="500"/>
                                        <p:tgtEl>
                                          <p:spTgt spid="7"/>
                                        </p:tgtEl>
                                      </p:cBhvr>
                                    </p:animEffect>
                                  </p:childTnLst>
                                </p:cTn>
                              </p:par>
                              <p:par>
                                <p:cTn id="17" presetID="22" presetClass="entr" presetSubtype="4" fill="hold"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wipe(down)">
                                      <p:cBhvr>
                                        <p:cTn id="19" dur="500"/>
                                        <p:tgtEl>
                                          <p:spTgt spid="8"/>
                                        </p:tgtEl>
                                      </p:cBhvr>
                                    </p:animEffect>
                                  </p:childTnLst>
                                </p:cTn>
                              </p:par>
                              <p:par>
                                <p:cTn id="20" presetID="22" presetClass="entr" presetSubtype="4" fill="hold"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wipe(down)">
                                      <p:cBhvr>
                                        <p:cTn id="22" dur="500"/>
                                        <p:tgtEl>
                                          <p:spTgt spid="9"/>
                                        </p:tgtEl>
                                      </p:cBhvr>
                                    </p:animEffect>
                                  </p:childTnLst>
                                </p:cTn>
                              </p:par>
                              <p:par>
                                <p:cTn id="23" presetID="22" presetClass="entr" presetSubtype="4" fill="hold" nodeType="withEffect">
                                  <p:stCondLst>
                                    <p:cond delay="0"/>
                                  </p:stCondLst>
                                  <p:childTnLst>
                                    <p:set>
                                      <p:cBhvr>
                                        <p:cTn id="24" dur="1" fill="hold">
                                          <p:stCondLst>
                                            <p:cond delay="0"/>
                                          </p:stCondLst>
                                        </p:cTn>
                                        <p:tgtEl>
                                          <p:spTgt spid="4105"/>
                                        </p:tgtEl>
                                        <p:attrNameLst>
                                          <p:attrName>style.visibility</p:attrName>
                                        </p:attrNameLst>
                                      </p:cBhvr>
                                      <p:to>
                                        <p:strVal val="visible"/>
                                      </p:to>
                                    </p:set>
                                    <p:animEffect transition="in" filter="wipe(down)">
                                      <p:cBhvr>
                                        <p:cTn id="25" dur="500"/>
                                        <p:tgtEl>
                                          <p:spTgt spid="4105"/>
                                        </p:tgtEl>
                                      </p:cBhvr>
                                    </p:animEffect>
                                  </p:childTnLst>
                                </p:cTn>
                              </p:par>
                              <p:par>
                                <p:cTn id="26" presetID="22" presetClass="entr" presetSubtype="4" fill="hold" nodeType="withEffect">
                                  <p:stCondLst>
                                    <p:cond delay="0"/>
                                  </p:stCondLst>
                                  <p:childTnLst>
                                    <p:set>
                                      <p:cBhvr>
                                        <p:cTn id="27" dur="1" fill="hold">
                                          <p:stCondLst>
                                            <p:cond delay="0"/>
                                          </p:stCondLst>
                                        </p:cTn>
                                        <p:tgtEl>
                                          <p:spTgt spid="4103"/>
                                        </p:tgtEl>
                                        <p:attrNameLst>
                                          <p:attrName>style.visibility</p:attrName>
                                        </p:attrNameLst>
                                      </p:cBhvr>
                                      <p:to>
                                        <p:strVal val="visible"/>
                                      </p:to>
                                    </p:set>
                                    <p:animEffect transition="in" filter="wipe(down)">
                                      <p:cBhvr>
                                        <p:cTn id="28" dur="500"/>
                                        <p:tgtEl>
                                          <p:spTgt spid="41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entagon 4"/>
          <p:cNvSpPr/>
          <p:nvPr/>
        </p:nvSpPr>
        <p:spPr>
          <a:xfrm>
            <a:off x="0" y="457200"/>
            <a:ext cx="6553200" cy="685800"/>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066800" y="319741"/>
            <a:ext cx="5972100" cy="847999"/>
          </a:xfrm>
        </p:spPr>
        <p:txBody>
          <a:bodyPr/>
          <a:lstStyle/>
          <a:p>
            <a:r>
              <a:rPr lang="en-US" sz="3600" dirty="0" smtClean="0">
                <a:solidFill>
                  <a:schemeClr val="bg1"/>
                </a:solidFill>
                <a:latin typeface="Helvetica" panose="020B0604020202020204" pitchFamily="34" charset="0"/>
                <a:cs typeface="Helvetica" panose="020B0604020202020204" pitchFamily="34" charset="0"/>
              </a:rPr>
              <a:t>The Problem</a:t>
            </a:r>
            <a:endParaRPr lang="en-US" sz="3600" dirty="0">
              <a:solidFill>
                <a:schemeClr val="bg1"/>
              </a:solidFill>
              <a:latin typeface="Helvetica" panose="020B0604020202020204" pitchFamily="34" charset="0"/>
              <a:cs typeface="Helvetica" panose="020B0604020202020204" pitchFamily="34" charset="0"/>
            </a:endParaRPr>
          </a:p>
        </p:txBody>
      </p:sp>
      <p:sp>
        <p:nvSpPr>
          <p:cNvPr id="3" name="Text Placeholder 2"/>
          <p:cNvSpPr>
            <a:spLocks noGrp="1"/>
          </p:cNvSpPr>
          <p:nvPr>
            <p:ph type="body" idx="1"/>
          </p:nvPr>
        </p:nvSpPr>
        <p:spPr>
          <a:xfrm>
            <a:off x="1067086" y="1600200"/>
            <a:ext cx="6857713" cy="4286529"/>
          </a:xfrm>
        </p:spPr>
        <p:txBody>
          <a:bodyPr>
            <a:normAutofit/>
          </a:bodyPr>
          <a:lstStyle/>
          <a:p>
            <a:pPr algn="just"/>
            <a:r>
              <a:rPr lang="en-US" sz="2800" dirty="0" smtClean="0">
                <a:solidFill>
                  <a:schemeClr val="tx1"/>
                </a:solidFill>
                <a:latin typeface="Helvetica" panose="020B0604020202020204" pitchFamily="34" charset="0"/>
                <a:cs typeface="Helvetica" panose="020B0604020202020204" pitchFamily="34" charset="0"/>
              </a:rPr>
              <a:t>Cerebral Palsy is the most common childhood disability</a:t>
            </a:r>
          </a:p>
          <a:p>
            <a:pPr marL="914400" algn="just"/>
            <a:r>
              <a:rPr lang="en-US" sz="4000" b="1" dirty="0" smtClean="0">
                <a:ln>
                  <a:solidFill>
                    <a:schemeClr val="accent5">
                      <a:lumMod val="50000"/>
                    </a:schemeClr>
                  </a:solidFill>
                </a:ln>
                <a:solidFill>
                  <a:srgbClr val="FF0000"/>
                </a:solidFill>
                <a:latin typeface="Helvetica" panose="020B0604020202020204" pitchFamily="34" charset="0"/>
                <a:cs typeface="Helvetica" panose="020B0604020202020204" pitchFamily="34" charset="0"/>
              </a:rPr>
              <a:t>2.3</a:t>
            </a:r>
            <a:r>
              <a:rPr lang="en-US" sz="2800" dirty="0" smtClean="0">
                <a:solidFill>
                  <a:schemeClr val="tx1"/>
                </a:solidFill>
                <a:latin typeface="Helvetica" panose="020B0604020202020204" pitchFamily="34" charset="0"/>
                <a:cs typeface="Helvetica" panose="020B0604020202020204" pitchFamily="34" charset="0"/>
              </a:rPr>
              <a:t> cases per every </a:t>
            </a:r>
            <a:r>
              <a:rPr lang="en-US" sz="3600" b="1" dirty="0" smtClean="0">
                <a:ln>
                  <a:solidFill>
                    <a:schemeClr val="accent5">
                      <a:lumMod val="50000"/>
                    </a:schemeClr>
                  </a:solidFill>
                </a:ln>
                <a:solidFill>
                  <a:srgbClr val="FF0000"/>
                </a:solidFill>
                <a:latin typeface="Helvetica" panose="020B0604020202020204" pitchFamily="34" charset="0"/>
                <a:cs typeface="Helvetica" panose="020B0604020202020204" pitchFamily="34" charset="0"/>
              </a:rPr>
              <a:t>1000</a:t>
            </a:r>
            <a:r>
              <a:rPr lang="en-US" sz="3600" b="1" dirty="0" smtClean="0">
                <a:solidFill>
                  <a:schemeClr val="tx1"/>
                </a:solidFill>
                <a:latin typeface="Helvetica" panose="020B0604020202020204" pitchFamily="34" charset="0"/>
                <a:cs typeface="Helvetica" panose="020B0604020202020204" pitchFamily="34" charset="0"/>
              </a:rPr>
              <a:t> </a:t>
            </a:r>
            <a:r>
              <a:rPr lang="en-US" sz="2800" dirty="0" smtClean="0">
                <a:solidFill>
                  <a:schemeClr val="tx1"/>
                </a:solidFill>
                <a:latin typeface="Helvetica" panose="020B0604020202020204" pitchFamily="34" charset="0"/>
                <a:cs typeface="Helvetica" panose="020B0604020202020204" pitchFamily="34" charset="0"/>
              </a:rPr>
              <a:t>children</a:t>
            </a:r>
            <a:r>
              <a:rPr lang="en-US" sz="2800" baseline="30000" dirty="0" smtClean="0">
                <a:solidFill>
                  <a:schemeClr val="tx1"/>
                </a:solidFill>
                <a:latin typeface="Helvetica" panose="020B0604020202020204" pitchFamily="34" charset="0"/>
                <a:cs typeface="Helvetica" panose="020B0604020202020204" pitchFamily="34" charset="0"/>
              </a:rPr>
              <a:t>[1]</a:t>
            </a:r>
          </a:p>
          <a:p>
            <a:pPr marL="914400" lvl="1" algn="just"/>
            <a:r>
              <a:rPr lang="en-US" sz="3600" b="1" dirty="0" smtClean="0">
                <a:ln>
                  <a:solidFill>
                    <a:schemeClr val="accent1">
                      <a:lumMod val="50000"/>
                    </a:schemeClr>
                  </a:solidFill>
                </a:ln>
                <a:solidFill>
                  <a:srgbClr val="0070C0"/>
                </a:solidFill>
                <a:latin typeface="Helvetica" panose="020B0604020202020204" pitchFamily="34" charset="0"/>
                <a:cs typeface="Helvetica" panose="020B0604020202020204" pitchFamily="34" charset="0"/>
              </a:rPr>
              <a:t>41.5% </a:t>
            </a:r>
            <a:r>
              <a:rPr lang="en-US" sz="2800" dirty="0" smtClean="0">
                <a:solidFill>
                  <a:schemeClr val="tx1"/>
                </a:solidFill>
                <a:latin typeface="Helvetica" panose="020B0604020202020204" pitchFamily="34" charset="0"/>
                <a:cs typeface="Helvetica" panose="020B0604020202020204" pitchFamily="34" charset="0"/>
              </a:rPr>
              <a:t>of CP diagnoses are preterm infants</a:t>
            </a:r>
            <a:r>
              <a:rPr lang="en-US" sz="2800" baseline="30000" dirty="0" smtClean="0">
                <a:solidFill>
                  <a:schemeClr val="tx1"/>
                </a:solidFill>
                <a:latin typeface="Helvetica" panose="020B0604020202020204" pitchFamily="34" charset="0"/>
                <a:cs typeface="Helvetica" panose="020B0604020202020204" pitchFamily="34" charset="0"/>
              </a:rPr>
              <a:t>[1]</a:t>
            </a:r>
          </a:p>
          <a:p>
            <a:pPr lvl="1" indent="0" algn="just">
              <a:buNone/>
            </a:pPr>
            <a:endParaRPr lang="en-US" sz="2800" dirty="0" smtClean="0">
              <a:solidFill>
                <a:schemeClr val="tx1"/>
              </a:solidFill>
              <a:latin typeface="Helvetica" panose="020B0604020202020204" pitchFamily="34" charset="0"/>
              <a:cs typeface="Helvetica" panose="020B0604020202020204" pitchFamily="34" charset="0"/>
            </a:endParaRPr>
          </a:p>
          <a:p>
            <a:pPr marL="225425" indent="-225425" algn="just"/>
            <a:r>
              <a:rPr lang="en-US" dirty="0" smtClean="0">
                <a:latin typeface="Helvetica" panose="020B0604020202020204" pitchFamily="34" charset="0"/>
                <a:cs typeface="Helvetica" panose="020B0604020202020204" pitchFamily="34" charset="0"/>
              </a:rPr>
              <a:t>Current assessment occur late in infancy</a:t>
            </a:r>
          </a:p>
          <a:p>
            <a:pPr marL="914400" lvl="1" indent="-225425" algn="just"/>
            <a:r>
              <a:rPr lang="en-US" dirty="0" smtClean="0">
                <a:solidFill>
                  <a:schemeClr val="tx1"/>
                </a:solidFill>
                <a:latin typeface="Helvetica" panose="020B0604020202020204" pitchFamily="34" charset="0"/>
                <a:cs typeface="Helvetica" panose="020B0604020202020204" pitchFamily="34" charset="0"/>
              </a:rPr>
              <a:t>Subjective tests</a:t>
            </a:r>
          </a:p>
          <a:p>
            <a:pPr marL="914400" lvl="1" indent="-225425" algn="just"/>
            <a:r>
              <a:rPr lang="en-US" dirty="0" smtClean="0">
                <a:solidFill>
                  <a:schemeClr val="tx1"/>
                </a:solidFill>
                <a:latin typeface="Helvetica" panose="020B0604020202020204" pitchFamily="34" charset="0"/>
                <a:cs typeface="Helvetica" panose="020B0604020202020204" pitchFamily="34" charset="0"/>
              </a:rPr>
              <a:t>Qualitative measures</a:t>
            </a:r>
            <a:endParaRPr lang="en-US" dirty="0">
              <a:solidFill>
                <a:schemeClr val="tx1"/>
              </a:solidFill>
            </a:endParaRPr>
          </a:p>
        </p:txBody>
      </p:sp>
      <p:sp>
        <p:nvSpPr>
          <p:cNvPr id="4" name="TextBox 3"/>
          <p:cNvSpPr txBox="1"/>
          <p:nvPr/>
        </p:nvSpPr>
        <p:spPr>
          <a:xfrm>
            <a:off x="1143000" y="5867400"/>
            <a:ext cx="7391399" cy="1200329"/>
          </a:xfrm>
          <a:prstGeom prst="rect">
            <a:avLst/>
          </a:prstGeom>
          <a:noFill/>
        </p:spPr>
        <p:txBody>
          <a:bodyPr wrap="square" rtlCol="0">
            <a:spAutoFit/>
          </a:bodyPr>
          <a:lstStyle/>
          <a:p>
            <a:r>
              <a:rPr lang="en-US" dirty="0" smtClean="0"/>
              <a:t>[1]Leonard</a:t>
            </a:r>
            <a:r>
              <a:rPr lang="en-US" dirty="0"/>
              <a:t>, C., R. </a:t>
            </a:r>
            <a:r>
              <a:rPr lang="en-US" dirty="0" err="1"/>
              <a:t>Piecuch</a:t>
            </a:r>
            <a:r>
              <a:rPr lang="en-US" dirty="0"/>
              <a:t>, and B. Cooper. 2001. “Use of the Bayley Infant Neurodevelopmental Screener with Low Birth Weight Infants.” </a:t>
            </a:r>
            <a:r>
              <a:rPr lang="en-US" i="1" dirty="0"/>
              <a:t>Journal of Pediatric Psychology</a:t>
            </a:r>
            <a:r>
              <a:rPr lang="en-US" dirty="0"/>
              <a:t>. 26 (1): 33-40.</a:t>
            </a:r>
          </a:p>
          <a:p>
            <a:endParaRPr lang="en-US" dirty="0"/>
          </a:p>
        </p:txBody>
      </p:sp>
    </p:spTree>
    <p:extLst>
      <p:ext uri="{BB962C8B-B14F-4D97-AF65-F5344CB8AC3E}">
        <p14:creationId xmlns:p14="http://schemas.microsoft.com/office/powerpoint/2010/main" val="21209621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500"/>
                                        <p:tgtEl>
                                          <p:spTgt spid="3">
                                            <p:txEl>
                                              <p:pRg st="4" end="4"/>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animEffect transition="in" filter="fade">
                                      <p:cBhvr>
                                        <p:cTn id="23" dur="500"/>
                                        <p:tgtEl>
                                          <p:spTgt spid="3">
                                            <p:txEl>
                                              <p:pRg st="5" end="5"/>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6" end="6"/>
                                            </p:txEl>
                                          </p:spTgt>
                                        </p:tgtEl>
                                        <p:attrNameLst>
                                          <p:attrName>style.visibility</p:attrName>
                                        </p:attrNameLst>
                                      </p:cBhvr>
                                      <p:to>
                                        <p:strVal val="visible"/>
                                      </p:to>
                                    </p:set>
                                    <p:animEffect transition="in" filter="fade">
                                      <p:cBhvr>
                                        <p:cTn id="26"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76200"/>
            <a:ext cx="9144000" cy="6858000"/>
          </a:xfrm>
          <a:prstGeom prst="rect">
            <a:avLst/>
          </a:prstGeom>
          <a:blipFill dpi="0" rotWithShape="1">
            <a:blip r:embed="rId3">
              <a:alphaModFix amt="30000"/>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Pentagon 6"/>
          <p:cNvSpPr/>
          <p:nvPr/>
        </p:nvSpPr>
        <p:spPr>
          <a:xfrm>
            <a:off x="0" y="457200"/>
            <a:ext cx="6553200" cy="685800"/>
          </a:xfrm>
          <a:prstGeom prst="homePlat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066800" y="331617"/>
            <a:ext cx="5972100" cy="847999"/>
          </a:xfrm>
        </p:spPr>
        <p:txBody>
          <a:bodyPr/>
          <a:lstStyle/>
          <a:p>
            <a:r>
              <a:rPr lang="en-US" sz="3600" dirty="0" smtClean="0">
                <a:solidFill>
                  <a:schemeClr val="bg1"/>
                </a:solidFill>
                <a:latin typeface="Helvetica" panose="020B0604020202020204" pitchFamily="34" charset="0"/>
                <a:cs typeface="Helvetica" panose="020B0604020202020204" pitchFamily="34" charset="0"/>
              </a:rPr>
              <a:t>The Solution</a:t>
            </a:r>
            <a:endParaRPr lang="en-US" sz="3600" dirty="0">
              <a:solidFill>
                <a:schemeClr val="bg1"/>
              </a:solidFill>
              <a:latin typeface="Helvetica" panose="020B0604020202020204" pitchFamily="34" charset="0"/>
              <a:cs typeface="Helvetica" panose="020B0604020202020204" pitchFamily="34" charset="0"/>
            </a:endParaRPr>
          </a:p>
        </p:txBody>
      </p:sp>
      <p:sp>
        <p:nvSpPr>
          <p:cNvPr id="3" name="Text Placeholder 2"/>
          <p:cNvSpPr>
            <a:spLocks noGrp="1"/>
          </p:cNvSpPr>
          <p:nvPr>
            <p:ph type="body" idx="1"/>
          </p:nvPr>
        </p:nvSpPr>
        <p:spPr>
          <a:xfrm>
            <a:off x="1066800" y="1676400"/>
            <a:ext cx="2977800" cy="4291600"/>
          </a:xfrm>
          <a:ln>
            <a:noFill/>
          </a:ln>
        </p:spPr>
        <p:txBody>
          <a:bodyPr/>
          <a:lstStyle/>
          <a:p>
            <a:pPr>
              <a:buNone/>
            </a:pPr>
            <a:r>
              <a:rPr lang="en-US" sz="5400" b="1" dirty="0" smtClean="0">
                <a:ln w="44450" cmpd="sng">
                  <a:solidFill>
                    <a:sysClr val="windowText" lastClr="000000"/>
                  </a:solidFill>
                  <a:prstDash val="solid"/>
                </a:ln>
                <a:solidFill>
                  <a:srgbClr val="C00000"/>
                </a:solidFill>
                <a:effectLst>
                  <a:outerShdw blurRad="41275" dist="12700" dir="12000000" algn="tl" rotWithShape="0">
                    <a:srgbClr val="000000">
                      <a:alpha val="40000"/>
                    </a:srgbClr>
                  </a:outerShdw>
                </a:effectLst>
                <a:latin typeface="Helvetica" panose="020B0604020202020204" pitchFamily="34" charset="0"/>
                <a:cs typeface="Helvetica" panose="020B0604020202020204" pitchFamily="34" charset="0"/>
              </a:rPr>
              <a:t>P</a:t>
            </a:r>
            <a:r>
              <a:rPr lang="en-US" sz="2800" dirty="0" smtClean="0">
                <a:solidFill>
                  <a:schemeClr val="tx1">
                    <a:lumMod val="50000"/>
                  </a:schemeClr>
                </a:solidFill>
                <a:latin typeface="Helvetica" panose="020B0604020202020204" pitchFamily="34" charset="0"/>
                <a:cs typeface="Helvetica" panose="020B0604020202020204" pitchFamily="34" charset="0"/>
              </a:rPr>
              <a:t>lay</a:t>
            </a:r>
          </a:p>
          <a:p>
            <a:pPr>
              <a:buNone/>
            </a:pPr>
            <a:r>
              <a:rPr lang="en-US" sz="5400" b="1" dirty="0" smtClean="0">
                <a:ln w="44450" cmpd="sng">
                  <a:solidFill>
                    <a:sysClr val="windowText" lastClr="000000"/>
                  </a:solidFill>
                  <a:prstDash val="solid"/>
                </a:ln>
                <a:solidFill>
                  <a:srgbClr val="C00000"/>
                </a:solidFill>
                <a:effectLst>
                  <a:outerShdw blurRad="41275" dist="12700" dir="12000000" algn="tl" rotWithShape="0">
                    <a:srgbClr val="000000">
                      <a:alpha val="40000"/>
                    </a:srgbClr>
                  </a:outerShdw>
                </a:effectLst>
                <a:latin typeface="Helvetica" panose="020B0604020202020204" pitchFamily="34" charset="0"/>
                <a:cs typeface="Helvetica" panose="020B0604020202020204" pitchFamily="34" charset="0"/>
              </a:rPr>
              <a:t>A</a:t>
            </a:r>
            <a:r>
              <a:rPr lang="en-US" sz="1400" b="1" dirty="0" smtClean="0">
                <a:ln w="44450" cmpd="sng">
                  <a:solidFill>
                    <a:schemeClr val="accent1">
                      <a:lumMod val="50000"/>
                    </a:schemeClr>
                  </a:solidFill>
                  <a:prstDash val="solid"/>
                </a:ln>
                <a:effectLst>
                  <a:outerShdw blurRad="41275" dist="12700" dir="12000000" algn="tl" rotWithShape="0">
                    <a:srgbClr val="000000">
                      <a:alpha val="40000"/>
                    </a:srgbClr>
                  </a:outerShdw>
                </a:effectLst>
                <a:latin typeface="Helvetica" panose="020B0604020202020204" pitchFamily="34" charset="0"/>
                <a:cs typeface="Helvetica" panose="020B0604020202020204" pitchFamily="34" charset="0"/>
              </a:rPr>
              <a:t> </a:t>
            </a:r>
            <a:r>
              <a:rPr lang="en-US" sz="2800" dirty="0" err="1" smtClean="0">
                <a:solidFill>
                  <a:schemeClr val="tx1">
                    <a:lumMod val="50000"/>
                  </a:schemeClr>
                </a:solidFill>
                <a:latin typeface="Helvetica" panose="020B0604020202020204" pitchFamily="34" charset="0"/>
                <a:cs typeface="Helvetica" panose="020B0604020202020204" pitchFamily="34" charset="0"/>
              </a:rPr>
              <a:t>nd</a:t>
            </a:r>
            <a:endParaRPr lang="en-US" sz="2800" dirty="0" smtClean="0">
              <a:solidFill>
                <a:schemeClr val="tx1">
                  <a:lumMod val="50000"/>
                </a:schemeClr>
              </a:solidFill>
              <a:latin typeface="Helvetica" panose="020B0604020202020204" pitchFamily="34" charset="0"/>
              <a:cs typeface="Helvetica" panose="020B0604020202020204" pitchFamily="34" charset="0"/>
            </a:endParaRPr>
          </a:p>
          <a:p>
            <a:pPr>
              <a:buNone/>
            </a:pPr>
            <a:r>
              <a:rPr lang="en-US" sz="5400" b="1" dirty="0" smtClean="0">
                <a:ln w="44450" cmpd="sng">
                  <a:solidFill>
                    <a:sysClr val="windowText" lastClr="000000"/>
                  </a:solidFill>
                  <a:prstDash val="solid"/>
                </a:ln>
                <a:solidFill>
                  <a:srgbClr val="C00000"/>
                </a:solidFill>
                <a:effectLst>
                  <a:outerShdw blurRad="41275" dist="12700" dir="12000000" algn="tl" rotWithShape="0">
                    <a:srgbClr val="000000">
                      <a:alpha val="40000"/>
                    </a:srgbClr>
                  </a:outerShdw>
                </a:effectLst>
                <a:latin typeface="Helvetica" panose="020B0604020202020204" pitchFamily="34" charset="0"/>
                <a:cs typeface="Helvetica" panose="020B0604020202020204" pitchFamily="34" charset="0"/>
              </a:rPr>
              <a:t>N</a:t>
            </a:r>
            <a:r>
              <a:rPr lang="en-US" sz="2800" dirty="0" smtClean="0">
                <a:solidFill>
                  <a:schemeClr val="tx1">
                    <a:lumMod val="50000"/>
                  </a:schemeClr>
                </a:solidFill>
                <a:latin typeface="Helvetica" panose="020B0604020202020204" pitchFamily="34" charset="0"/>
                <a:cs typeface="Helvetica" panose="020B0604020202020204" pitchFamily="34" charset="0"/>
              </a:rPr>
              <a:t>euro-</a:t>
            </a:r>
          </a:p>
          <a:p>
            <a:pPr>
              <a:buNone/>
            </a:pPr>
            <a:r>
              <a:rPr lang="en-US" sz="5400" b="1" dirty="0" smtClean="0">
                <a:ln w="44450" cmpd="sng">
                  <a:solidFill>
                    <a:sysClr val="windowText" lastClr="000000"/>
                  </a:solidFill>
                  <a:prstDash val="solid"/>
                </a:ln>
                <a:solidFill>
                  <a:srgbClr val="C00000"/>
                </a:solidFill>
                <a:effectLst>
                  <a:outerShdw blurRad="41275" dist="12700" dir="12000000" algn="tl" rotWithShape="0">
                    <a:srgbClr val="000000">
                      <a:alpha val="40000"/>
                    </a:srgbClr>
                  </a:outerShdw>
                </a:effectLst>
                <a:latin typeface="Helvetica" panose="020B0604020202020204" pitchFamily="34" charset="0"/>
                <a:cs typeface="Helvetica" panose="020B0604020202020204" pitchFamily="34" charset="0"/>
              </a:rPr>
              <a:t>D</a:t>
            </a:r>
            <a:r>
              <a:rPr lang="en-US" sz="2800" dirty="0" smtClean="0">
                <a:solidFill>
                  <a:schemeClr val="tx1">
                    <a:lumMod val="50000"/>
                  </a:schemeClr>
                </a:solidFill>
                <a:latin typeface="Helvetica" panose="020B0604020202020204" pitchFamily="34" charset="0"/>
                <a:cs typeface="Helvetica" panose="020B0604020202020204" pitchFamily="34" charset="0"/>
              </a:rPr>
              <a:t>evelopment</a:t>
            </a:r>
          </a:p>
          <a:p>
            <a:pPr>
              <a:buNone/>
            </a:pPr>
            <a:r>
              <a:rPr lang="en-US" sz="5400" b="1" dirty="0" smtClean="0">
                <a:ln w="44450" cmpd="sng">
                  <a:solidFill>
                    <a:sysClr val="windowText" lastClr="000000"/>
                  </a:solidFill>
                  <a:prstDash val="solid"/>
                </a:ln>
                <a:solidFill>
                  <a:srgbClr val="C00000"/>
                </a:solidFill>
                <a:effectLst>
                  <a:outerShdw blurRad="41275" dist="12700" dir="12000000" algn="tl" rotWithShape="0">
                    <a:srgbClr val="000000">
                      <a:alpha val="40000"/>
                    </a:srgbClr>
                  </a:outerShdw>
                </a:effectLst>
                <a:latin typeface="Helvetica" panose="020B0604020202020204" pitchFamily="34" charset="0"/>
                <a:cs typeface="Helvetica" panose="020B0604020202020204" pitchFamily="34" charset="0"/>
              </a:rPr>
              <a:t>A</a:t>
            </a:r>
            <a:r>
              <a:rPr lang="en-US" sz="1600" b="1" dirty="0" smtClean="0">
                <a:ln w="44450" cmpd="sng">
                  <a:solidFill>
                    <a:schemeClr val="accent1">
                      <a:lumMod val="50000"/>
                    </a:schemeClr>
                  </a:solidFill>
                  <a:prstDash val="solid"/>
                </a:ln>
                <a:effectLst>
                  <a:outerShdw blurRad="41275" dist="12700" dir="12000000" algn="tl" rotWithShape="0">
                    <a:srgbClr val="000000">
                      <a:alpha val="40000"/>
                    </a:srgbClr>
                  </a:outerShdw>
                </a:effectLst>
                <a:latin typeface="Helvetica" panose="020B0604020202020204" pitchFamily="34" charset="0"/>
                <a:cs typeface="Helvetica" panose="020B0604020202020204" pitchFamily="34" charset="0"/>
              </a:rPr>
              <a:t> </a:t>
            </a:r>
            <a:r>
              <a:rPr lang="en-US" sz="2800" dirty="0" err="1" smtClean="0">
                <a:solidFill>
                  <a:schemeClr val="tx1">
                    <a:lumMod val="50000"/>
                  </a:schemeClr>
                </a:solidFill>
                <a:latin typeface="Helvetica" panose="020B0604020202020204" pitchFamily="34" charset="0"/>
                <a:cs typeface="Helvetica" panose="020B0604020202020204" pitchFamily="34" charset="0"/>
              </a:rPr>
              <a:t>ssessment</a:t>
            </a:r>
            <a:endParaRPr lang="en-US" sz="2800" dirty="0">
              <a:solidFill>
                <a:schemeClr val="tx1">
                  <a:lumMod val="50000"/>
                </a:schemeClr>
              </a:solidFill>
              <a:latin typeface="Helvetica" panose="020B0604020202020204" pitchFamily="34" charset="0"/>
              <a:cs typeface="Helvetica" panose="020B0604020202020204" pitchFamily="34" charset="0"/>
            </a:endParaRPr>
          </a:p>
        </p:txBody>
      </p:sp>
      <p:sp>
        <p:nvSpPr>
          <p:cNvPr id="5" name="Text Placeholder 4"/>
          <p:cNvSpPr>
            <a:spLocks noGrp="1"/>
          </p:cNvSpPr>
          <p:nvPr>
            <p:ph type="body" idx="2"/>
          </p:nvPr>
        </p:nvSpPr>
        <p:spPr>
          <a:xfrm>
            <a:off x="4038600" y="2362200"/>
            <a:ext cx="4495800" cy="2667000"/>
          </a:xfrm>
        </p:spPr>
        <p:txBody>
          <a:bodyPr>
            <a:normAutofit/>
          </a:bodyPr>
          <a:lstStyle/>
          <a:p>
            <a:pPr>
              <a:lnSpc>
                <a:spcPct val="150000"/>
              </a:lnSpc>
            </a:pPr>
            <a:r>
              <a:rPr lang="en-US" sz="2800" dirty="0">
                <a:solidFill>
                  <a:schemeClr val="tx1">
                    <a:lumMod val="50000"/>
                  </a:schemeClr>
                </a:solidFill>
                <a:latin typeface="Helvetica" panose="020B0604020202020204" pitchFamily="34" charset="0"/>
                <a:cs typeface="Helvetica" panose="020B0604020202020204" pitchFamily="34" charset="0"/>
              </a:rPr>
              <a:t>Early diagnosis</a:t>
            </a:r>
          </a:p>
          <a:p>
            <a:pPr>
              <a:lnSpc>
                <a:spcPct val="150000"/>
              </a:lnSpc>
              <a:spcAft>
                <a:spcPts val="600"/>
              </a:spcAft>
            </a:pPr>
            <a:r>
              <a:rPr lang="en-US" sz="2800" i="1" dirty="0">
                <a:solidFill>
                  <a:schemeClr val="tx1">
                    <a:lumMod val="50000"/>
                  </a:schemeClr>
                </a:solidFill>
                <a:latin typeface="Helvetica" panose="020B0604020202020204" pitchFamily="34" charset="0"/>
                <a:cs typeface="Helvetica" panose="020B0604020202020204" pitchFamily="34" charset="0"/>
              </a:rPr>
              <a:t>Quantitative</a:t>
            </a:r>
            <a:r>
              <a:rPr lang="en-US" sz="2800" dirty="0">
                <a:solidFill>
                  <a:schemeClr val="tx1">
                    <a:lumMod val="50000"/>
                  </a:schemeClr>
                </a:solidFill>
                <a:latin typeface="Helvetica" panose="020B0604020202020204" pitchFamily="34" charset="0"/>
                <a:cs typeface="Helvetica" panose="020B0604020202020204" pitchFamily="34" charset="0"/>
              </a:rPr>
              <a:t> </a:t>
            </a:r>
            <a:r>
              <a:rPr lang="en-US" sz="2800" dirty="0" smtClean="0">
                <a:solidFill>
                  <a:schemeClr val="tx1">
                    <a:lumMod val="50000"/>
                  </a:schemeClr>
                </a:solidFill>
                <a:latin typeface="Helvetica" panose="020B0604020202020204" pitchFamily="34" charset="0"/>
                <a:cs typeface="Helvetica" panose="020B0604020202020204" pitchFamily="34" charset="0"/>
              </a:rPr>
              <a:t>Data</a:t>
            </a:r>
          </a:p>
          <a:p>
            <a:pPr>
              <a:lnSpc>
                <a:spcPct val="150000"/>
              </a:lnSpc>
            </a:pPr>
            <a:r>
              <a:rPr lang="en-US" sz="2800" dirty="0" smtClean="0">
                <a:solidFill>
                  <a:schemeClr val="tx1">
                    <a:lumMod val="50000"/>
                  </a:schemeClr>
                </a:solidFill>
                <a:latin typeface="Helvetica" panose="020B0604020202020204" pitchFamily="34" charset="0"/>
                <a:cs typeface="Helvetica" panose="020B0604020202020204" pitchFamily="34" charset="0"/>
              </a:rPr>
              <a:t>Natural </a:t>
            </a:r>
            <a:r>
              <a:rPr lang="en-US" sz="2800" dirty="0">
                <a:solidFill>
                  <a:schemeClr val="tx1">
                    <a:lumMod val="50000"/>
                  </a:schemeClr>
                </a:solidFill>
                <a:latin typeface="Helvetica" panose="020B0604020202020204" pitchFamily="34" charset="0"/>
                <a:cs typeface="Helvetica" panose="020B0604020202020204" pitchFamily="34" charset="0"/>
              </a:rPr>
              <a:t>play </a:t>
            </a:r>
            <a:r>
              <a:rPr lang="en-US" sz="2800" dirty="0" smtClean="0">
                <a:solidFill>
                  <a:schemeClr val="tx1">
                    <a:lumMod val="50000"/>
                  </a:schemeClr>
                </a:solidFill>
                <a:latin typeface="Helvetica" panose="020B0604020202020204" pitchFamily="34" charset="0"/>
                <a:cs typeface="Helvetica" panose="020B0604020202020204" pitchFamily="34" charset="0"/>
              </a:rPr>
              <a:t>environment</a:t>
            </a:r>
            <a:endParaRPr lang="en-US" sz="2800" dirty="0">
              <a:solidFill>
                <a:schemeClr val="tx1"/>
              </a:solidFill>
              <a:latin typeface="Helvetica" panose="020B0604020202020204" pitchFamily="34" charset="0"/>
              <a:cs typeface="Helvetica" panose="020B0604020202020204" pitchFamily="34" charset="0"/>
            </a:endParaRPr>
          </a:p>
          <a:p>
            <a:pPr>
              <a:lnSpc>
                <a:spcPct val="150000"/>
              </a:lnSpc>
            </a:pPr>
            <a:endParaRPr lang="en-US" dirty="0"/>
          </a:p>
        </p:txBody>
      </p:sp>
      <p:pic>
        <p:nvPicPr>
          <p:cNvPr id="1026" name="Picture 2" descr="Image result for panda lifting weight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95400" y="5257800"/>
            <a:ext cx="1695450" cy="16954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0766137"/>
      </p:ext>
    </p:extLst>
  </p:cSld>
  <p:clrMapOvr>
    <a:masterClrMapping/>
  </p:clrMapOvr>
  <p:transition spd="med">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blipFill dpi="0" rotWithShape="1">
            <a:blip r:embed="rId3">
              <a:alphaModFix amt="15000"/>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idx="4294967295"/>
          </p:nvPr>
        </p:nvSpPr>
        <p:spPr>
          <a:xfrm>
            <a:off x="1066800" y="228600"/>
            <a:ext cx="3124200" cy="1295400"/>
          </a:xfrm>
        </p:spPr>
        <p:txBody>
          <a:bodyPr>
            <a:normAutofit/>
          </a:bodyPr>
          <a:lstStyle/>
          <a:p>
            <a:r>
              <a:rPr lang="en-US" sz="3600" dirty="0" smtClean="0">
                <a:solidFill>
                  <a:schemeClr val="tx1"/>
                </a:solidFill>
              </a:rPr>
              <a:t>Design</a:t>
            </a:r>
            <a:endParaRPr lang="en-US" dirty="0">
              <a:solidFill>
                <a:schemeClr val="tx1"/>
              </a:solidFill>
            </a:endParaRPr>
          </a:p>
        </p:txBody>
      </p:sp>
      <p:sp>
        <p:nvSpPr>
          <p:cNvPr id="6" name="Pentagon 5"/>
          <p:cNvSpPr/>
          <p:nvPr/>
        </p:nvSpPr>
        <p:spPr>
          <a:xfrm>
            <a:off x="0" y="457200"/>
            <a:ext cx="6553200" cy="685800"/>
          </a:xfrm>
          <a:prstGeom prst="homePlat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p:cNvSpPr txBox="1">
            <a:spLocks/>
          </p:cNvSpPr>
          <p:nvPr/>
        </p:nvSpPr>
        <p:spPr>
          <a:xfrm>
            <a:off x="1066800" y="533400"/>
            <a:ext cx="5972100" cy="79950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smtClean="0">
                <a:solidFill>
                  <a:schemeClr val="bg1"/>
                </a:solidFill>
                <a:latin typeface="Helvetica" panose="020B0604020202020204" pitchFamily="34" charset="0"/>
                <a:cs typeface="Helvetica" panose="020B0604020202020204" pitchFamily="34" charset="0"/>
              </a:rPr>
              <a:t>Design</a:t>
            </a:r>
            <a:endParaRPr lang="en-US" sz="3600" dirty="0">
              <a:solidFill>
                <a:schemeClr val="bg1"/>
              </a:solidFill>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1955521123"/>
      </p:ext>
    </p:extLst>
  </p:cSld>
  <p:clrMapOvr>
    <a:masterClrMapping/>
  </p:clrMapOvr>
  <p:transition spd="slow">
    <p:wipe dir="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1066800" y="533400"/>
            <a:ext cx="5972100" cy="79950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smtClean="0">
                <a:solidFill>
                  <a:schemeClr val="bg1"/>
                </a:solidFill>
                <a:latin typeface="Helvetica" panose="020B0604020202020204" pitchFamily="34" charset="0"/>
                <a:cs typeface="Helvetica" panose="020B0604020202020204" pitchFamily="34" charset="0"/>
              </a:rPr>
              <a:t>Summer Objectives</a:t>
            </a:r>
            <a:endParaRPr lang="en-US" sz="3600" dirty="0">
              <a:solidFill>
                <a:schemeClr val="bg1"/>
              </a:solidFill>
              <a:latin typeface="Helvetica" panose="020B0604020202020204" pitchFamily="34" charset="0"/>
              <a:cs typeface="Helvetica" panose="020B0604020202020204" pitchFamily="34" charset="0"/>
            </a:endParaRPr>
          </a:p>
        </p:txBody>
      </p:sp>
      <p:sp>
        <p:nvSpPr>
          <p:cNvPr id="5" name="TextBox 4"/>
          <p:cNvSpPr txBox="1"/>
          <p:nvPr/>
        </p:nvSpPr>
        <p:spPr>
          <a:xfrm>
            <a:off x="2819400" y="1519451"/>
            <a:ext cx="4219500" cy="2062103"/>
          </a:xfrm>
          <a:prstGeom prst="rect">
            <a:avLst/>
          </a:prstGeom>
          <a:noFill/>
        </p:spPr>
        <p:txBody>
          <a:bodyPr wrap="square" rtlCol="0">
            <a:spAutoFit/>
          </a:bodyPr>
          <a:lstStyle/>
          <a:p>
            <a:pPr marL="342900" indent="-342900">
              <a:buAutoNum type="arabicPeriod"/>
            </a:pPr>
            <a:r>
              <a:rPr lang="en-US" sz="3200" b="1" dirty="0" smtClean="0">
                <a:solidFill>
                  <a:schemeClr val="bg1">
                    <a:lumMod val="10000"/>
                  </a:schemeClr>
                </a:solidFill>
              </a:rPr>
              <a:t>Run clinical trials</a:t>
            </a:r>
          </a:p>
          <a:p>
            <a:pPr marL="342900" indent="-342900">
              <a:buAutoNum type="arabicPeriod"/>
            </a:pPr>
            <a:r>
              <a:rPr lang="en-US" sz="3200" b="1" dirty="0" smtClean="0">
                <a:solidFill>
                  <a:schemeClr val="bg1">
                    <a:lumMod val="10000"/>
                  </a:schemeClr>
                </a:solidFill>
              </a:rPr>
              <a:t>Analyze Data</a:t>
            </a:r>
          </a:p>
          <a:p>
            <a:pPr marL="342900" indent="-342900">
              <a:buAutoNum type="arabicPeriod"/>
            </a:pPr>
            <a:r>
              <a:rPr lang="en-US" sz="3200" b="1" dirty="0" smtClean="0">
                <a:solidFill>
                  <a:schemeClr val="bg1">
                    <a:lumMod val="10000"/>
                  </a:schemeClr>
                </a:solidFill>
              </a:rPr>
              <a:t>Assess and Redesign system</a:t>
            </a:r>
            <a:endParaRPr lang="en-US" sz="3200" b="1" dirty="0">
              <a:solidFill>
                <a:schemeClr val="bg1">
                  <a:lumMod val="10000"/>
                </a:schemeClr>
              </a:solidFill>
            </a:endParaRPr>
          </a:p>
        </p:txBody>
      </p:sp>
      <p:pic>
        <p:nvPicPr>
          <p:cNvPr id="6148" name="Picture 4" descr="Image result for panda reading 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72100" y="2895600"/>
            <a:ext cx="2133600" cy="2133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950711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 name="Group 1"/>
          <p:cNvGrpSpPr/>
          <p:nvPr/>
        </p:nvGrpSpPr>
        <p:grpSpPr>
          <a:xfrm>
            <a:off x="3045582" y="1367511"/>
            <a:ext cx="3202818" cy="3217971"/>
            <a:chOff x="15782041" y="16903612"/>
            <a:chExt cx="2982317" cy="3607507"/>
          </a:xfrm>
        </p:grpSpPr>
        <p:pic>
          <p:nvPicPr>
            <p:cNvPr id="3" name="Picture 2"/>
            <p:cNvPicPr>
              <a:picLocks noChangeAspect="1"/>
            </p:cNvPicPr>
            <p:nvPr/>
          </p:nvPicPr>
          <p:blipFill>
            <a:blip r:embed="rId2"/>
            <a:stretch>
              <a:fillRect/>
            </a:stretch>
          </p:blipFill>
          <p:spPr>
            <a:xfrm>
              <a:off x="15782041" y="16903612"/>
              <a:ext cx="2982317" cy="3607507"/>
            </a:xfrm>
            <a:prstGeom prst="rect">
              <a:avLst/>
            </a:prstGeom>
            <a:ln w="28575">
              <a:solidFill>
                <a:srgbClr val="C00000"/>
              </a:solidFill>
            </a:ln>
          </p:spPr>
        </p:pic>
        <p:pic>
          <p:nvPicPr>
            <p:cNvPr id="4" name="Graphic 150" descr="Baby"/>
            <p:cNvPicPr>
              <a:picLocks noChangeAspect="1"/>
            </p:cNvPicPr>
            <p:nvPr/>
          </p:nvPicPr>
          <p:blipFill>
            <a:blip r:embed="rId3">
              <a:extLst>
                <a:ext uri="{96DAC541-7B7A-43D3-8B79-37D633B846F1}">
                  <asvg:svgBlip xmlns="" xmlns:asvg="http://schemas.microsoft.com/office/drawing/2016/SVG/main" r:embed="rId17"/>
                </a:ext>
              </a:extLst>
            </a:blip>
            <a:stretch>
              <a:fillRect/>
            </a:stretch>
          </p:blipFill>
          <p:spPr>
            <a:xfrm>
              <a:off x="16724520" y="18115083"/>
              <a:ext cx="1262150" cy="1262150"/>
            </a:xfrm>
            <a:prstGeom prst="rect">
              <a:avLst/>
            </a:prstGeom>
            <a:ln w="28575">
              <a:noFill/>
            </a:ln>
          </p:spPr>
        </p:pic>
      </p:grpSp>
      <p:sp>
        <p:nvSpPr>
          <p:cNvPr id="6" name="Pentagon 5"/>
          <p:cNvSpPr/>
          <p:nvPr/>
        </p:nvSpPr>
        <p:spPr>
          <a:xfrm>
            <a:off x="0" y="457200"/>
            <a:ext cx="6553200" cy="685800"/>
          </a:xfrm>
          <a:prstGeom prst="homePlat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p:cNvSpPr txBox="1">
            <a:spLocks/>
          </p:cNvSpPr>
          <p:nvPr/>
        </p:nvSpPr>
        <p:spPr>
          <a:xfrm>
            <a:off x="1066800" y="533400"/>
            <a:ext cx="5972100" cy="79950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smtClean="0">
                <a:solidFill>
                  <a:schemeClr val="bg1"/>
                </a:solidFill>
                <a:latin typeface="Helvetica" panose="020B0604020202020204" pitchFamily="34" charset="0"/>
                <a:cs typeface="Helvetica" panose="020B0604020202020204" pitchFamily="34" charset="0"/>
              </a:rPr>
              <a:t>Trials</a:t>
            </a:r>
            <a:endParaRPr lang="en-US" sz="3600" dirty="0">
              <a:solidFill>
                <a:schemeClr val="bg1"/>
              </a:solidFill>
              <a:latin typeface="Helvetica" panose="020B0604020202020204" pitchFamily="34" charset="0"/>
              <a:cs typeface="Helvetica" panose="020B0604020202020204" pitchFamily="34" charset="0"/>
            </a:endParaRPr>
          </a:p>
        </p:txBody>
      </p:sp>
      <p:sp>
        <p:nvSpPr>
          <p:cNvPr id="8" name="TextBox 7"/>
          <p:cNvSpPr txBox="1"/>
          <p:nvPr/>
        </p:nvSpPr>
        <p:spPr>
          <a:xfrm>
            <a:off x="2678078" y="4800600"/>
            <a:ext cx="4114800" cy="1569660"/>
          </a:xfrm>
          <a:prstGeom prst="rect">
            <a:avLst/>
          </a:prstGeom>
          <a:noFill/>
        </p:spPr>
        <p:txBody>
          <a:bodyPr wrap="square" rtlCol="0">
            <a:spAutoFit/>
          </a:bodyPr>
          <a:lstStyle/>
          <a:p>
            <a:pPr marL="342900" indent="-342900">
              <a:buFont typeface="Arial" panose="020B0604020202020204" pitchFamily="34" charset="0"/>
              <a:buChar char="•"/>
            </a:pPr>
            <a:r>
              <a:rPr lang="en-US" sz="2400" dirty="0" smtClean="0">
                <a:solidFill>
                  <a:srgbClr val="000000"/>
                </a:solidFill>
              </a:rPr>
              <a:t>Baby positioned with head towards RY side</a:t>
            </a:r>
            <a:endParaRPr lang="en-US" sz="2400" dirty="0">
              <a:solidFill>
                <a:srgbClr val="000000"/>
              </a:solidFill>
            </a:endParaRPr>
          </a:p>
          <a:p>
            <a:pPr marL="342900" indent="-342900">
              <a:buFont typeface="Arial" panose="020B0604020202020204" pitchFamily="34" charset="0"/>
              <a:buChar char="•"/>
            </a:pPr>
            <a:r>
              <a:rPr lang="en-US" sz="2400" dirty="0" smtClean="0">
                <a:solidFill>
                  <a:srgbClr val="000000"/>
                </a:solidFill>
              </a:rPr>
              <a:t>Two force sensors create an axis</a:t>
            </a:r>
            <a:endParaRPr lang="en-US" sz="2400" dirty="0">
              <a:solidFill>
                <a:srgbClr val="000000"/>
              </a:solidFill>
            </a:endParaRPr>
          </a:p>
        </p:txBody>
      </p:sp>
    </p:spTree>
    <p:extLst>
      <p:ext uri="{BB962C8B-B14F-4D97-AF65-F5344CB8AC3E}">
        <p14:creationId xmlns:p14="http://schemas.microsoft.com/office/powerpoint/2010/main" val="6185911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hevron 4"/>
          <p:cNvSpPr/>
          <p:nvPr/>
        </p:nvSpPr>
        <p:spPr>
          <a:xfrm>
            <a:off x="1086011" y="408709"/>
            <a:ext cx="733097" cy="838200"/>
          </a:xfrm>
          <a:prstGeom prst="chevron">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solidFill>
                <a:schemeClr val="tx1"/>
              </a:solidFill>
            </a:endParaRPr>
          </a:p>
        </p:txBody>
      </p:sp>
      <p:sp>
        <p:nvSpPr>
          <p:cNvPr id="7" name="Text Placeholder 5"/>
          <p:cNvSpPr txBox="1">
            <a:spLocks/>
          </p:cNvSpPr>
          <p:nvPr/>
        </p:nvSpPr>
        <p:spPr>
          <a:xfrm>
            <a:off x="1828207" y="2008931"/>
            <a:ext cx="5638800" cy="1795734"/>
          </a:xfrm>
          <a:prstGeom prst="rect">
            <a:avLst/>
          </a:prstGeom>
        </p:spPr>
        <p:txBody>
          <a:bodyPr vert="horz" lIns="91425" tIns="91425" rIns="91425" bIns="91425" rtlCol="0" anchor="t" anchorCtr="0">
            <a:normAutofit/>
          </a:bodyPr>
          <a:lstStyle>
            <a:lvl1pPr marL="228600" lvl="0" indent="-228600" algn="l" defTabSz="914400" rtl="0" eaLnBrk="1" latinLnBrk="0" hangingPunct="1">
              <a:lnSpc>
                <a:spcPct val="90000"/>
              </a:lnSpc>
              <a:spcBef>
                <a:spcPts val="0"/>
              </a:spcBef>
              <a:buSzPct val="100000"/>
              <a:buFont typeface="Arial" panose="020B0604020202020204" pitchFamily="34" charset="0"/>
              <a:buChar char="•"/>
              <a:defRPr sz="1800" kern="1200">
                <a:solidFill>
                  <a:schemeClr val="tx1"/>
                </a:solidFill>
                <a:latin typeface="+mn-lt"/>
                <a:ea typeface="+mn-ea"/>
                <a:cs typeface="+mn-cs"/>
              </a:defRPr>
            </a:lvl1pPr>
            <a:lvl2pPr marL="685800" lvl="1" indent="-228600" algn="l" defTabSz="914400" rtl="0" eaLnBrk="1" latinLnBrk="0" hangingPunct="1">
              <a:lnSpc>
                <a:spcPct val="90000"/>
              </a:lnSpc>
              <a:spcBef>
                <a:spcPts val="0"/>
              </a:spcBef>
              <a:buSzPct val="100000"/>
              <a:buFont typeface="Arial" panose="020B0604020202020204" pitchFamily="34" charset="0"/>
              <a:buChar char="•"/>
              <a:defRPr sz="1800" kern="1200">
                <a:solidFill>
                  <a:schemeClr val="tx1"/>
                </a:solidFill>
                <a:latin typeface="+mn-lt"/>
                <a:ea typeface="+mn-ea"/>
                <a:cs typeface="+mn-cs"/>
              </a:defRPr>
            </a:lvl2pPr>
            <a:lvl3pPr marL="1143000" lvl="2" indent="-228600" algn="l" defTabSz="914400" rtl="0" eaLnBrk="1" latinLnBrk="0" hangingPunct="1">
              <a:lnSpc>
                <a:spcPct val="90000"/>
              </a:lnSpc>
              <a:spcBef>
                <a:spcPts val="0"/>
              </a:spcBef>
              <a:buSzPct val="100000"/>
              <a:buFont typeface="Arial" panose="020B0604020202020204" pitchFamily="34" charset="0"/>
              <a:buChar char="•"/>
              <a:defRPr sz="1800" kern="1200">
                <a:solidFill>
                  <a:schemeClr val="tx1"/>
                </a:solidFill>
                <a:latin typeface="+mn-lt"/>
                <a:ea typeface="+mn-ea"/>
                <a:cs typeface="+mn-cs"/>
              </a:defRPr>
            </a:lvl3pPr>
            <a:lvl4pPr marL="1600200" lvl="3" indent="-228600" algn="l" defTabSz="914400" rtl="0" eaLnBrk="1" latinLnBrk="0" hangingPunct="1">
              <a:lnSpc>
                <a:spcPct val="90000"/>
              </a:lnSpc>
              <a:spcBef>
                <a:spcPts val="0"/>
              </a:spcBef>
              <a:buSzPct val="100000"/>
              <a:buFont typeface="Arial" panose="020B0604020202020204" pitchFamily="34" charset="0"/>
              <a:buChar char="•"/>
              <a:defRPr sz="1800" kern="1200">
                <a:solidFill>
                  <a:schemeClr val="tx1"/>
                </a:solidFill>
                <a:latin typeface="+mn-lt"/>
                <a:ea typeface="+mn-ea"/>
                <a:cs typeface="+mn-cs"/>
              </a:defRPr>
            </a:lvl4pPr>
            <a:lvl5pPr marL="2057400" lvl="4" indent="-228600" algn="l" defTabSz="914400" rtl="0" eaLnBrk="1" latinLnBrk="0" hangingPunct="1">
              <a:lnSpc>
                <a:spcPct val="90000"/>
              </a:lnSpc>
              <a:spcBef>
                <a:spcPts val="0"/>
              </a:spcBef>
              <a:buSzPct val="100000"/>
              <a:buFont typeface="Arial" panose="020B0604020202020204" pitchFamily="34" charset="0"/>
              <a:buChar char="•"/>
              <a:defRPr sz="1800" kern="1200">
                <a:solidFill>
                  <a:schemeClr val="tx1"/>
                </a:solidFill>
                <a:latin typeface="+mn-lt"/>
                <a:ea typeface="+mn-ea"/>
                <a:cs typeface="+mn-cs"/>
              </a:defRPr>
            </a:lvl5pPr>
            <a:lvl6pPr marL="2514600" lvl="5" indent="-228600" algn="l" defTabSz="914400" rtl="0" eaLnBrk="1" latinLnBrk="0" hangingPunct="1">
              <a:lnSpc>
                <a:spcPct val="90000"/>
              </a:lnSpc>
              <a:spcBef>
                <a:spcPts val="0"/>
              </a:spcBef>
              <a:buSzPct val="100000"/>
              <a:buFont typeface="Arial" panose="020B0604020202020204" pitchFamily="34" charset="0"/>
              <a:buChar char="•"/>
              <a:defRPr sz="1800" kern="1200">
                <a:solidFill>
                  <a:schemeClr val="tx1"/>
                </a:solidFill>
                <a:latin typeface="+mn-lt"/>
                <a:ea typeface="+mn-ea"/>
                <a:cs typeface="+mn-cs"/>
              </a:defRPr>
            </a:lvl6pPr>
            <a:lvl7pPr marL="2971800" lvl="6" indent="-228600" algn="l" defTabSz="914400" rtl="0" eaLnBrk="1" latinLnBrk="0" hangingPunct="1">
              <a:lnSpc>
                <a:spcPct val="90000"/>
              </a:lnSpc>
              <a:spcBef>
                <a:spcPts val="0"/>
              </a:spcBef>
              <a:buSzPct val="100000"/>
              <a:buFont typeface="Arial" panose="020B0604020202020204" pitchFamily="34" charset="0"/>
              <a:buChar char="•"/>
              <a:defRPr sz="1800" kern="1200">
                <a:solidFill>
                  <a:schemeClr val="tx1"/>
                </a:solidFill>
                <a:latin typeface="+mn-lt"/>
                <a:ea typeface="+mn-ea"/>
                <a:cs typeface="+mn-cs"/>
              </a:defRPr>
            </a:lvl7pPr>
            <a:lvl8pPr marL="3429000" lvl="7" indent="-228600" algn="l" defTabSz="914400" rtl="0" eaLnBrk="1" latinLnBrk="0" hangingPunct="1">
              <a:lnSpc>
                <a:spcPct val="90000"/>
              </a:lnSpc>
              <a:spcBef>
                <a:spcPts val="0"/>
              </a:spcBef>
              <a:buSzPct val="100000"/>
              <a:buFont typeface="Arial" panose="020B0604020202020204" pitchFamily="34" charset="0"/>
              <a:buChar char="•"/>
              <a:defRPr sz="1800" kern="1200">
                <a:solidFill>
                  <a:schemeClr val="tx1"/>
                </a:solidFill>
                <a:latin typeface="+mn-lt"/>
                <a:ea typeface="+mn-ea"/>
                <a:cs typeface="+mn-cs"/>
              </a:defRPr>
            </a:lvl8pPr>
            <a:lvl9pPr marL="3886200" lvl="8" indent="-228600" algn="l" defTabSz="914400" rtl="0" eaLnBrk="1" latinLnBrk="0" hangingPunct="1">
              <a:lnSpc>
                <a:spcPct val="90000"/>
              </a:lnSpc>
              <a:spcBef>
                <a:spcPts val="0"/>
              </a:spcBef>
              <a:buSzPct val="100000"/>
              <a:buFont typeface="Arial" panose="020B0604020202020204" pitchFamily="34" charset="0"/>
              <a:buChar char="•"/>
              <a:defRPr sz="1800" kern="1200">
                <a:solidFill>
                  <a:schemeClr val="tx1"/>
                </a:solidFill>
                <a:latin typeface="+mn-lt"/>
                <a:ea typeface="+mn-ea"/>
                <a:cs typeface="+mn-cs"/>
              </a:defRPr>
            </a:lvl9pPr>
          </a:lstStyle>
          <a:p>
            <a:pPr>
              <a:buFont typeface="Arial" panose="020B0604020202020204" pitchFamily="34" charset="0"/>
              <a:buNone/>
            </a:pPr>
            <a:r>
              <a:rPr lang="en-US" sz="3600" b="1" spc="-150" dirty="0" smtClean="0">
                <a:solidFill>
                  <a:srgbClr val="004D86"/>
                </a:solidFill>
                <a:latin typeface="Helvetica" panose="020B0604020202020204" pitchFamily="34" charset="0"/>
                <a:cs typeface="Helvetica" panose="020B0604020202020204" pitchFamily="34" charset="0"/>
              </a:rPr>
              <a:t>Conditions</a:t>
            </a:r>
          </a:p>
          <a:p>
            <a:pPr>
              <a:buFont typeface="Arial" panose="020B0604020202020204" pitchFamily="34" charset="0"/>
              <a:buNone/>
            </a:pPr>
            <a:r>
              <a:rPr lang="en-US" sz="2800" dirty="0" smtClean="0">
                <a:latin typeface="Helvetica" panose="020B0604020202020204" pitchFamily="34" charset="0"/>
                <a:cs typeface="Helvetica" panose="020B0604020202020204" pitchFamily="34" charset="0"/>
              </a:rPr>
              <a:t>No Toy</a:t>
            </a:r>
          </a:p>
          <a:p>
            <a:pPr>
              <a:buFont typeface="Arial" panose="020B0604020202020204" pitchFamily="34" charset="0"/>
              <a:buNone/>
            </a:pPr>
            <a:r>
              <a:rPr lang="en-US" sz="2800" dirty="0" smtClean="0">
                <a:latin typeface="Helvetica" panose="020B0604020202020204" pitchFamily="34" charset="0"/>
                <a:cs typeface="Helvetica" panose="020B0604020202020204" pitchFamily="34" charset="0"/>
              </a:rPr>
              <a:t>Toy</a:t>
            </a:r>
          </a:p>
          <a:p>
            <a:pPr>
              <a:buFont typeface="Arial" panose="020B0604020202020204" pitchFamily="34" charset="0"/>
              <a:buNone/>
            </a:pPr>
            <a:endParaRPr lang="en-US" sz="2800" dirty="0"/>
          </a:p>
        </p:txBody>
      </p:sp>
      <p:sp>
        <p:nvSpPr>
          <p:cNvPr id="9" name="Text Placeholder 5"/>
          <p:cNvSpPr txBox="1">
            <a:spLocks/>
          </p:cNvSpPr>
          <p:nvPr/>
        </p:nvSpPr>
        <p:spPr>
          <a:xfrm>
            <a:off x="1799774" y="457200"/>
            <a:ext cx="5638800" cy="1795734"/>
          </a:xfrm>
          <a:prstGeom prst="rect">
            <a:avLst/>
          </a:prstGeom>
        </p:spPr>
        <p:txBody>
          <a:bodyPr vert="horz" lIns="91425" tIns="91425" rIns="91425" bIns="91425" rtlCol="0" anchor="t" anchorCtr="0">
            <a:normAutofit/>
          </a:bodyPr>
          <a:lstStyle>
            <a:lvl1pPr marL="228600" lvl="0" indent="-228600" algn="l" defTabSz="914400" rtl="0" eaLnBrk="1" latinLnBrk="0" hangingPunct="1">
              <a:lnSpc>
                <a:spcPct val="90000"/>
              </a:lnSpc>
              <a:spcBef>
                <a:spcPts val="0"/>
              </a:spcBef>
              <a:buSzPct val="100000"/>
              <a:buFont typeface="Arial" panose="020B0604020202020204" pitchFamily="34" charset="0"/>
              <a:buChar char="•"/>
              <a:defRPr sz="1800" kern="1200">
                <a:solidFill>
                  <a:schemeClr val="tx1"/>
                </a:solidFill>
                <a:latin typeface="+mn-lt"/>
                <a:ea typeface="+mn-ea"/>
                <a:cs typeface="+mn-cs"/>
              </a:defRPr>
            </a:lvl1pPr>
            <a:lvl2pPr marL="685800" lvl="1" indent="-228600" algn="l" defTabSz="914400" rtl="0" eaLnBrk="1" latinLnBrk="0" hangingPunct="1">
              <a:lnSpc>
                <a:spcPct val="90000"/>
              </a:lnSpc>
              <a:spcBef>
                <a:spcPts val="0"/>
              </a:spcBef>
              <a:buSzPct val="100000"/>
              <a:buFont typeface="Arial" panose="020B0604020202020204" pitchFamily="34" charset="0"/>
              <a:buChar char="•"/>
              <a:defRPr sz="1800" kern="1200">
                <a:solidFill>
                  <a:schemeClr val="tx1"/>
                </a:solidFill>
                <a:latin typeface="+mn-lt"/>
                <a:ea typeface="+mn-ea"/>
                <a:cs typeface="+mn-cs"/>
              </a:defRPr>
            </a:lvl2pPr>
            <a:lvl3pPr marL="1143000" lvl="2" indent="-228600" algn="l" defTabSz="914400" rtl="0" eaLnBrk="1" latinLnBrk="0" hangingPunct="1">
              <a:lnSpc>
                <a:spcPct val="90000"/>
              </a:lnSpc>
              <a:spcBef>
                <a:spcPts val="0"/>
              </a:spcBef>
              <a:buSzPct val="100000"/>
              <a:buFont typeface="Arial" panose="020B0604020202020204" pitchFamily="34" charset="0"/>
              <a:buChar char="•"/>
              <a:defRPr sz="1800" kern="1200">
                <a:solidFill>
                  <a:schemeClr val="tx1"/>
                </a:solidFill>
                <a:latin typeface="+mn-lt"/>
                <a:ea typeface="+mn-ea"/>
                <a:cs typeface="+mn-cs"/>
              </a:defRPr>
            </a:lvl3pPr>
            <a:lvl4pPr marL="1600200" lvl="3" indent="-228600" algn="l" defTabSz="914400" rtl="0" eaLnBrk="1" latinLnBrk="0" hangingPunct="1">
              <a:lnSpc>
                <a:spcPct val="90000"/>
              </a:lnSpc>
              <a:spcBef>
                <a:spcPts val="0"/>
              </a:spcBef>
              <a:buSzPct val="100000"/>
              <a:buFont typeface="Arial" panose="020B0604020202020204" pitchFamily="34" charset="0"/>
              <a:buChar char="•"/>
              <a:defRPr sz="1800" kern="1200">
                <a:solidFill>
                  <a:schemeClr val="tx1"/>
                </a:solidFill>
                <a:latin typeface="+mn-lt"/>
                <a:ea typeface="+mn-ea"/>
                <a:cs typeface="+mn-cs"/>
              </a:defRPr>
            </a:lvl4pPr>
            <a:lvl5pPr marL="2057400" lvl="4" indent="-228600" algn="l" defTabSz="914400" rtl="0" eaLnBrk="1" latinLnBrk="0" hangingPunct="1">
              <a:lnSpc>
                <a:spcPct val="90000"/>
              </a:lnSpc>
              <a:spcBef>
                <a:spcPts val="0"/>
              </a:spcBef>
              <a:buSzPct val="100000"/>
              <a:buFont typeface="Arial" panose="020B0604020202020204" pitchFamily="34" charset="0"/>
              <a:buChar char="•"/>
              <a:defRPr sz="1800" kern="1200">
                <a:solidFill>
                  <a:schemeClr val="tx1"/>
                </a:solidFill>
                <a:latin typeface="+mn-lt"/>
                <a:ea typeface="+mn-ea"/>
                <a:cs typeface="+mn-cs"/>
              </a:defRPr>
            </a:lvl5pPr>
            <a:lvl6pPr marL="2514600" lvl="5" indent="-228600" algn="l" defTabSz="914400" rtl="0" eaLnBrk="1" latinLnBrk="0" hangingPunct="1">
              <a:lnSpc>
                <a:spcPct val="90000"/>
              </a:lnSpc>
              <a:spcBef>
                <a:spcPts val="0"/>
              </a:spcBef>
              <a:buSzPct val="100000"/>
              <a:buFont typeface="Arial" panose="020B0604020202020204" pitchFamily="34" charset="0"/>
              <a:buChar char="•"/>
              <a:defRPr sz="1800" kern="1200">
                <a:solidFill>
                  <a:schemeClr val="tx1"/>
                </a:solidFill>
                <a:latin typeface="+mn-lt"/>
                <a:ea typeface="+mn-ea"/>
                <a:cs typeface="+mn-cs"/>
              </a:defRPr>
            </a:lvl6pPr>
            <a:lvl7pPr marL="2971800" lvl="6" indent="-228600" algn="l" defTabSz="914400" rtl="0" eaLnBrk="1" latinLnBrk="0" hangingPunct="1">
              <a:lnSpc>
                <a:spcPct val="90000"/>
              </a:lnSpc>
              <a:spcBef>
                <a:spcPts val="0"/>
              </a:spcBef>
              <a:buSzPct val="100000"/>
              <a:buFont typeface="Arial" panose="020B0604020202020204" pitchFamily="34" charset="0"/>
              <a:buChar char="•"/>
              <a:defRPr sz="1800" kern="1200">
                <a:solidFill>
                  <a:schemeClr val="tx1"/>
                </a:solidFill>
                <a:latin typeface="+mn-lt"/>
                <a:ea typeface="+mn-ea"/>
                <a:cs typeface="+mn-cs"/>
              </a:defRPr>
            </a:lvl7pPr>
            <a:lvl8pPr marL="3429000" lvl="7" indent="-228600" algn="l" defTabSz="914400" rtl="0" eaLnBrk="1" latinLnBrk="0" hangingPunct="1">
              <a:lnSpc>
                <a:spcPct val="90000"/>
              </a:lnSpc>
              <a:spcBef>
                <a:spcPts val="0"/>
              </a:spcBef>
              <a:buSzPct val="100000"/>
              <a:buFont typeface="Arial" panose="020B0604020202020204" pitchFamily="34" charset="0"/>
              <a:buChar char="•"/>
              <a:defRPr sz="1800" kern="1200">
                <a:solidFill>
                  <a:schemeClr val="tx1"/>
                </a:solidFill>
                <a:latin typeface="+mn-lt"/>
                <a:ea typeface="+mn-ea"/>
                <a:cs typeface="+mn-cs"/>
              </a:defRPr>
            </a:lvl8pPr>
            <a:lvl9pPr marL="3886200" lvl="8" indent="-228600" algn="l" defTabSz="914400" rtl="0" eaLnBrk="1" latinLnBrk="0" hangingPunct="1">
              <a:lnSpc>
                <a:spcPct val="90000"/>
              </a:lnSpc>
              <a:spcBef>
                <a:spcPts val="0"/>
              </a:spcBef>
              <a:buSzPct val="100000"/>
              <a:buFont typeface="Arial" panose="020B0604020202020204" pitchFamily="34" charset="0"/>
              <a:buChar char="•"/>
              <a:defRPr sz="1800" kern="1200">
                <a:solidFill>
                  <a:schemeClr val="tx1"/>
                </a:solidFill>
                <a:latin typeface="+mn-lt"/>
                <a:ea typeface="+mn-ea"/>
                <a:cs typeface="+mn-cs"/>
              </a:defRPr>
            </a:lvl9pPr>
          </a:lstStyle>
          <a:p>
            <a:pPr>
              <a:buFont typeface="Arial" panose="020B0604020202020204" pitchFamily="34" charset="0"/>
              <a:buNone/>
            </a:pPr>
            <a:r>
              <a:rPr lang="en-US" sz="3600" b="1" spc="-150" dirty="0" smtClean="0">
                <a:solidFill>
                  <a:srgbClr val="004D86"/>
                </a:solidFill>
                <a:latin typeface="Helvetica" panose="020B0604020202020204" pitchFamily="34" charset="0"/>
                <a:cs typeface="Helvetica" panose="020B0604020202020204" pitchFamily="34" charset="0"/>
              </a:rPr>
              <a:t>Subjects</a:t>
            </a:r>
          </a:p>
          <a:p>
            <a:pPr>
              <a:buFont typeface="Arial" panose="020B0604020202020204" pitchFamily="34" charset="0"/>
              <a:buNone/>
            </a:pPr>
            <a:r>
              <a:rPr lang="en-US" sz="2800" dirty="0" smtClean="0">
                <a:latin typeface="Helvetica" panose="020B0604020202020204" pitchFamily="34" charset="0"/>
                <a:cs typeface="Helvetica" panose="020B0604020202020204" pitchFamily="34" charset="0"/>
              </a:rPr>
              <a:t>Fullterm: &lt; 6 months, &gt; 6 months</a:t>
            </a:r>
          </a:p>
          <a:p>
            <a:pPr>
              <a:buFont typeface="Arial" panose="020B0604020202020204" pitchFamily="34" charset="0"/>
              <a:buNone/>
            </a:pPr>
            <a:r>
              <a:rPr lang="en-US" sz="2800" dirty="0" smtClean="0">
                <a:latin typeface="Helvetica" panose="020B0604020202020204" pitchFamily="34" charset="0"/>
                <a:cs typeface="Helvetica" panose="020B0604020202020204" pitchFamily="34" charset="0"/>
              </a:rPr>
              <a:t>Preterm </a:t>
            </a:r>
          </a:p>
          <a:p>
            <a:pPr>
              <a:buFont typeface="Arial" panose="020B0604020202020204" pitchFamily="34" charset="0"/>
              <a:buNone/>
            </a:pPr>
            <a:endParaRPr lang="en-US" sz="2800" dirty="0"/>
          </a:p>
        </p:txBody>
      </p:sp>
      <p:sp>
        <p:nvSpPr>
          <p:cNvPr id="10" name="Chevron 9"/>
          <p:cNvSpPr/>
          <p:nvPr/>
        </p:nvSpPr>
        <p:spPr>
          <a:xfrm>
            <a:off x="1066677" y="1945382"/>
            <a:ext cx="733097" cy="838200"/>
          </a:xfrm>
          <a:prstGeom prst="chevron">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40379984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par>
                                <p:cTn id="12" presetID="10" presetClass="entr" presetSubtype="0" fill="hold" nodeType="withEffect">
                                  <p:stCondLst>
                                    <p:cond delay="0"/>
                                  </p:stCondLst>
                                  <p:childTnLst>
                                    <p:set>
                                      <p:cBhvr>
                                        <p:cTn id="13" dur="1" fill="hold">
                                          <p:stCondLst>
                                            <p:cond delay="0"/>
                                          </p:stCondLst>
                                        </p:cTn>
                                        <p:tgtEl>
                                          <p:spTgt spid="9">
                                            <p:txEl>
                                              <p:pRg st="0" end="0"/>
                                            </p:txEl>
                                          </p:spTgt>
                                        </p:tgtEl>
                                        <p:attrNameLst>
                                          <p:attrName>style.visibility</p:attrName>
                                        </p:attrNameLst>
                                      </p:cBhvr>
                                      <p:to>
                                        <p:strVal val="visible"/>
                                      </p:to>
                                    </p:set>
                                    <p:animEffect transition="in" filter="fade">
                                      <p:cBhvr>
                                        <p:cTn id="14" dur="500"/>
                                        <p:tgtEl>
                                          <p:spTgt spid="9">
                                            <p:txEl>
                                              <p:pRg st="0" end="0"/>
                                            </p:txEl>
                                          </p:spTgt>
                                        </p:tgtEl>
                                      </p:cBhvr>
                                    </p:animEffect>
                                  </p:childTnLst>
                                </p:cTn>
                              </p:par>
                              <p:par>
                                <p:cTn id="15" presetID="10" presetClass="entr" presetSubtype="0" fill="hold" nodeType="withEffect">
                                  <p:stCondLst>
                                    <p:cond delay="0"/>
                                  </p:stCondLst>
                                  <p:childTnLst>
                                    <p:set>
                                      <p:cBhvr>
                                        <p:cTn id="16" dur="1" fill="hold">
                                          <p:stCondLst>
                                            <p:cond delay="0"/>
                                          </p:stCondLst>
                                        </p:cTn>
                                        <p:tgtEl>
                                          <p:spTgt spid="9">
                                            <p:txEl>
                                              <p:pRg st="1" end="1"/>
                                            </p:txEl>
                                          </p:spTgt>
                                        </p:tgtEl>
                                        <p:attrNameLst>
                                          <p:attrName>style.visibility</p:attrName>
                                        </p:attrNameLst>
                                      </p:cBhvr>
                                      <p:to>
                                        <p:strVal val="visible"/>
                                      </p:to>
                                    </p:set>
                                    <p:animEffect transition="in" filter="fade">
                                      <p:cBhvr>
                                        <p:cTn id="17" dur="500"/>
                                        <p:tgtEl>
                                          <p:spTgt spid="9">
                                            <p:txEl>
                                              <p:pRg st="1" end="1"/>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9">
                                            <p:txEl>
                                              <p:pRg st="2" end="2"/>
                                            </p:txEl>
                                          </p:spTgt>
                                        </p:tgtEl>
                                        <p:attrNameLst>
                                          <p:attrName>style.visibility</p:attrName>
                                        </p:attrNameLst>
                                      </p:cBhvr>
                                      <p:to>
                                        <p:strVal val="visible"/>
                                      </p:to>
                                    </p:set>
                                    <p:animEffect transition="in" filter="fade">
                                      <p:cBhvr>
                                        <p:cTn id="20" dur="500"/>
                                        <p:tgtEl>
                                          <p:spTgt spid="9">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500"/>
                                        <p:tgtEl>
                                          <p:spTgt spid="7"/>
                                        </p:tgtEl>
                                      </p:cBhvr>
                                    </p:animEffect>
                                  </p:childTnLst>
                                </p:cTn>
                              </p:par>
                              <p:par>
                                <p:cTn id="26" presetID="10" presetClass="entr" presetSubtype="0" fill="hold" nodeType="withEffect">
                                  <p:stCondLst>
                                    <p:cond delay="0"/>
                                  </p:stCondLst>
                                  <p:childTnLst>
                                    <p:set>
                                      <p:cBhvr>
                                        <p:cTn id="27" dur="1" fill="hold">
                                          <p:stCondLst>
                                            <p:cond delay="0"/>
                                          </p:stCondLst>
                                        </p:cTn>
                                        <p:tgtEl>
                                          <p:spTgt spid="7">
                                            <p:txEl>
                                              <p:pRg st="0" end="0"/>
                                            </p:txEl>
                                          </p:spTgt>
                                        </p:tgtEl>
                                        <p:attrNameLst>
                                          <p:attrName>style.visibility</p:attrName>
                                        </p:attrNameLst>
                                      </p:cBhvr>
                                      <p:to>
                                        <p:strVal val="visible"/>
                                      </p:to>
                                    </p:set>
                                    <p:animEffect transition="in" filter="fade">
                                      <p:cBhvr>
                                        <p:cTn id="28" dur="500"/>
                                        <p:tgtEl>
                                          <p:spTgt spid="7">
                                            <p:txEl>
                                              <p:pRg st="0" end="0"/>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7">
                                            <p:txEl>
                                              <p:pRg st="1" end="1"/>
                                            </p:txEl>
                                          </p:spTgt>
                                        </p:tgtEl>
                                        <p:attrNameLst>
                                          <p:attrName>style.visibility</p:attrName>
                                        </p:attrNameLst>
                                      </p:cBhvr>
                                      <p:to>
                                        <p:strVal val="visible"/>
                                      </p:to>
                                    </p:set>
                                    <p:animEffect transition="in" filter="fade">
                                      <p:cBhvr>
                                        <p:cTn id="31" dur="500"/>
                                        <p:tgtEl>
                                          <p:spTgt spid="7">
                                            <p:txEl>
                                              <p:pRg st="1" end="1"/>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7">
                                            <p:txEl>
                                              <p:pRg st="2" end="2"/>
                                            </p:txEl>
                                          </p:spTgt>
                                        </p:tgtEl>
                                        <p:attrNameLst>
                                          <p:attrName>style.visibility</p:attrName>
                                        </p:attrNameLst>
                                      </p:cBhvr>
                                      <p:to>
                                        <p:strVal val="visible"/>
                                      </p:to>
                                    </p:set>
                                    <p:animEffect transition="in" filter="fade">
                                      <p:cBhvr>
                                        <p:cTn id="34" dur="500"/>
                                        <p:tgtEl>
                                          <p:spTgt spid="7">
                                            <p:txEl>
                                              <p:pRg st="2" end="2"/>
                                            </p:txEl>
                                          </p:spTgt>
                                        </p:tgtEl>
                                      </p:cBhvr>
                                    </p:animEffect>
                                  </p:childTnLst>
                                </p:cTn>
                              </p:par>
                              <p:par>
                                <p:cTn id="35" presetID="2" presetClass="entr" presetSubtype="8" fill="hold" grpId="0" nodeType="withEffect">
                                  <p:stCondLst>
                                    <p:cond delay="0"/>
                                  </p:stCondLst>
                                  <p:childTnLst>
                                    <p:set>
                                      <p:cBhvr>
                                        <p:cTn id="36" dur="1" fill="hold">
                                          <p:stCondLst>
                                            <p:cond delay="0"/>
                                          </p:stCondLst>
                                        </p:cTn>
                                        <p:tgtEl>
                                          <p:spTgt spid="10"/>
                                        </p:tgtEl>
                                        <p:attrNameLst>
                                          <p:attrName>style.visibility</p:attrName>
                                        </p:attrNameLst>
                                      </p:cBhvr>
                                      <p:to>
                                        <p:strVal val="visible"/>
                                      </p:to>
                                    </p:set>
                                    <p:anim calcmode="lin" valueType="num">
                                      <p:cBhvr additive="base">
                                        <p:cTn id="37" dur="500" fill="hold"/>
                                        <p:tgtEl>
                                          <p:spTgt spid="10"/>
                                        </p:tgtEl>
                                        <p:attrNameLst>
                                          <p:attrName>ppt_x</p:attrName>
                                        </p:attrNameLst>
                                      </p:cBhvr>
                                      <p:tavLst>
                                        <p:tav tm="0">
                                          <p:val>
                                            <p:strVal val="0-#ppt_w/2"/>
                                          </p:val>
                                        </p:tav>
                                        <p:tav tm="100000">
                                          <p:val>
                                            <p:strVal val="#ppt_x"/>
                                          </p:val>
                                        </p:tav>
                                      </p:tavLst>
                                    </p:anim>
                                    <p:anim calcmode="lin" valueType="num">
                                      <p:cBhvr additive="base">
                                        <p:cTn id="38"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p:bldP spid="9" grpId="0"/>
      <p:bldP spid="10"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idx="2"/>
          </p:nvPr>
        </p:nvSpPr>
        <p:spPr/>
        <p:txBody>
          <a:bodyPr/>
          <a:lstStyle/>
          <a:p>
            <a:endParaRPr lang="en-US"/>
          </a:p>
        </p:txBody>
      </p:sp>
      <p:sp>
        <p:nvSpPr>
          <p:cNvPr id="6" name="Chevron 5"/>
          <p:cNvSpPr/>
          <p:nvPr/>
        </p:nvSpPr>
        <p:spPr>
          <a:xfrm>
            <a:off x="1086010" y="1219200"/>
            <a:ext cx="733098" cy="838200"/>
          </a:xfrm>
          <a:prstGeom prst="chevron">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solidFill>
                <a:schemeClr val="tx1"/>
              </a:solidFill>
            </a:endParaRPr>
          </a:p>
        </p:txBody>
      </p:sp>
      <p:sp>
        <p:nvSpPr>
          <p:cNvPr id="8" name="Text Placeholder 5"/>
          <p:cNvSpPr txBox="1">
            <a:spLocks/>
          </p:cNvSpPr>
          <p:nvPr/>
        </p:nvSpPr>
        <p:spPr>
          <a:xfrm>
            <a:off x="1845266" y="1295400"/>
            <a:ext cx="5562600" cy="2677067"/>
          </a:xfrm>
          <a:prstGeom prst="rect">
            <a:avLst/>
          </a:prstGeom>
        </p:spPr>
        <p:txBody>
          <a:bodyPr vert="horz" lIns="91425" tIns="91425" rIns="91425" bIns="91425" rtlCol="0" anchor="t" anchorCtr="0">
            <a:normAutofit/>
          </a:bodyPr>
          <a:lstStyle>
            <a:lvl1pPr marL="228600" lvl="0" indent="-228600" algn="l" defTabSz="914400" rtl="0" eaLnBrk="1" latinLnBrk="0" hangingPunct="1">
              <a:lnSpc>
                <a:spcPct val="90000"/>
              </a:lnSpc>
              <a:spcBef>
                <a:spcPts val="0"/>
              </a:spcBef>
              <a:buSzPct val="100000"/>
              <a:buFont typeface="Arial" panose="020B0604020202020204" pitchFamily="34" charset="0"/>
              <a:buChar char="•"/>
              <a:defRPr sz="1800" kern="1200">
                <a:solidFill>
                  <a:schemeClr val="tx1"/>
                </a:solidFill>
                <a:latin typeface="+mn-lt"/>
                <a:ea typeface="+mn-ea"/>
                <a:cs typeface="+mn-cs"/>
              </a:defRPr>
            </a:lvl1pPr>
            <a:lvl2pPr marL="685800" lvl="1" indent="-228600" algn="l" defTabSz="914400" rtl="0" eaLnBrk="1" latinLnBrk="0" hangingPunct="1">
              <a:lnSpc>
                <a:spcPct val="90000"/>
              </a:lnSpc>
              <a:spcBef>
                <a:spcPts val="0"/>
              </a:spcBef>
              <a:buSzPct val="100000"/>
              <a:buFont typeface="Arial" panose="020B0604020202020204" pitchFamily="34" charset="0"/>
              <a:buChar char="•"/>
              <a:defRPr sz="1800" kern="1200">
                <a:solidFill>
                  <a:schemeClr val="tx1"/>
                </a:solidFill>
                <a:latin typeface="+mn-lt"/>
                <a:ea typeface="+mn-ea"/>
                <a:cs typeface="+mn-cs"/>
              </a:defRPr>
            </a:lvl2pPr>
            <a:lvl3pPr marL="1143000" lvl="2" indent="-228600" algn="l" defTabSz="914400" rtl="0" eaLnBrk="1" latinLnBrk="0" hangingPunct="1">
              <a:lnSpc>
                <a:spcPct val="90000"/>
              </a:lnSpc>
              <a:spcBef>
                <a:spcPts val="0"/>
              </a:spcBef>
              <a:buSzPct val="100000"/>
              <a:buFont typeface="Arial" panose="020B0604020202020204" pitchFamily="34" charset="0"/>
              <a:buChar char="•"/>
              <a:defRPr sz="1800" kern="1200">
                <a:solidFill>
                  <a:schemeClr val="tx1"/>
                </a:solidFill>
                <a:latin typeface="+mn-lt"/>
                <a:ea typeface="+mn-ea"/>
                <a:cs typeface="+mn-cs"/>
              </a:defRPr>
            </a:lvl3pPr>
            <a:lvl4pPr marL="1600200" lvl="3" indent="-228600" algn="l" defTabSz="914400" rtl="0" eaLnBrk="1" latinLnBrk="0" hangingPunct="1">
              <a:lnSpc>
                <a:spcPct val="90000"/>
              </a:lnSpc>
              <a:spcBef>
                <a:spcPts val="0"/>
              </a:spcBef>
              <a:buSzPct val="100000"/>
              <a:buFont typeface="Arial" panose="020B0604020202020204" pitchFamily="34" charset="0"/>
              <a:buChar char="•"/>
              <a:defRPr sz="1800" kern="1200">
                <a:solidFill>
                  <a:schemeClr val="tx1"/>
                </a:solidFill>
                <a:latin typeface="+mn-lt"/>
                <a:ea typeface="+mn-ea"/>
                <a:cs typeface="+mn-cs"/>
              </a:defRPr>
            </a:lvl4pPr>
            <a:lvl5pPr marL="2057400" lvl="4" indent="-228600" algn="l" defTabSz="914400" rtl="0" eaLnBrk="1" latinLnBrk="0" hangingPunct="1">
              <a:lnSpc>
                <a:spcPct val="90000"/>
              </a:lnSpc>
              <a:spcBef>
                <a:spcPts val="0"/>
              </a:spcBef>
              <a:buSzPct val="100000"/>
              <a:buFont typeface="Arial" panose="020B0604020202020204" pitchFamily="34" charset="0"/>
              <a:buChar char="•"/>
              <a:defRPr sz="1800" kern="1200">
                <a:solidFill>
                  <a:schemeClr val="tx1"/>
                </a:solidFill>
                <a:latin typeface="+mn-lt"/>
                <a:ea typeface="+mn-ea"/>
                <a:cs typeface="+mn-cs"/>
              </a:defRPr>
            </a:lvl5pPr>
            <a:lvl6pPr marL="2514600" lvl="5" indent="-228600" algn="l" defTabSz="914400" rtl="0" eaLnBrk="1" latinLnBrk="0" hangingPunct="1">
              <a:lnSpc>
                <a:spcPct val="90000"/>
              </a:lnSpc>
              <a:spcBef>
                <a:spcPts val="0"/>
              </a:spcBef>
              <a:buSzPct val="100000"/>
              <a:buFont typeface="Arial" panose="020B0604020202020204" pitchFamily="34" charset="0"/>
              <a:buChar char="•"/>
              <a:defRPr sz="1800" kern="1200">
                <a:solidFill>
                  <a:schemeClr val="tx1"/>
                </a:solidFill>
                <a:latin typeface="+mn-lt"/>
                <a:ea typeface="+mn-ea"/>
                <a:cs typeface="+mn-cs"/>
              </a:defRPr>
            </a:lvl6pPr>
            <a:lvl7pPr marL="2971800" lvl="6" indent="-228600" algn="l" defTabSz="914400" rtl="0" eaLnBrk="1" latinLnBrk="0" hangingPunct="1">
              <a:lnSpc>
                <a:spcPct val="90000"/>
              </a:lnSpc>
              <a:spcBef>
                <a:spcPts val="0"/>
              </a:spcBef>
              <a:buSzPct val="100000"/>
              <a:buFont typeface="Arial" panose="020B0604020202020204" pitchFamily="34" charset="0"/>
              <a:buChar char="•"/>
              <a:defRPr sz="1800" kern="1200">
                <a:solidFill>
                  <a:schemeClr val="tx1"/>
                </a:solidFill>
                <a:latin typeface="+mn-lt"/>
                <a:ea typeface="+mn-ea"/>
                <a:cs typeface="+mn-cs"/>
              </a:defRPr>
            </a:lvl7pPr>
            <a:lvl8pPr marL="3429000" lvl="7" indent="-228600" algn="l" defTabSz="914400" rtl="0" eaLnBrk="1" latinLnBrk="0" hangingPunct="1">
              <a:lnSpc>
                <a:spcPct val="90000"/>
              </a:lnSpc>
              <a:spcBef>
                <a:spcPts val="0"/>
              </a:spcBef>
              <a:buSzPct val="100000"/>
              <a:buFont typeface="Arial" panose="020B0604020202020204" pitchFamily="34" charset="0"/>
              <a:buChar char="•"/>
              <a:defRPr sz="1800" kern="1200">
                <a:solidFill>
                  <a:schemeClr val="tx1"/>
                </a:solidFill>
                <a:latin typeface="+mn-lt"/>
                <a:ea typeface="+mn-ea"/>
                <a:cs typeface="+mn-cs"/>
              </a:defRPr>
            </a:lvl8pPr>
            <a:lvl9pPr marL="3886200" lvl="8" indent="-228600" algn="l" defTabSz="914400" rtl="0" eaLnBrk="1" latinLnBrk="0" hangingPunct="1">
              <a:lnSpc>
                <a:spcPct val="90000"/>
              </a:lnSpc>
              <a:spcBef>
                <a:spcPts val="0"/>
              </a:spcBef>
              <a:buSzPct val="100000"/>
              <a:buFont typeface="Arial" panose="020B0604020202020204" pitchFamily="34" charset="0"/>
              <a:buChar char="•"/>
              <a:defRPr sz="1800" kern="1200">
                <a:solidFill>
                  <a:schemeClr val="tx1"/>
                </a:solidFill>
                <a:latin typeface="+mn-lt"/>
                <a:ea typeface="+mn-ea"/>
                <a:cs typeface="+mn-cs"/>
              </a:defRPr>
            </a:lvl9pPr>
          </a:lstStyle>
          <a:p>
            <a:pPr>
              <a:buFont typeface="Arial" panose="020B0604020202020204" pitchFamily="34" charset="0"/>
              <a:buNone/>
            </a:pPr>
            <a:r>
              <a:rPr lang="en-US" sz="3600" b="1" spc="-150" dirty="0" smtClean="0">
                <a:solidFill>
                  <a:srgbClr val="004D86"/>
                </a:solidFill>
                <a:latin typeface="Helvetica" panose="020B0604020202020204" pitchFamily="34" charset="0"/>
                <a:cs typeface="Helvetica" panose="020B0604020202020204" pitchFamily="34" charset="0"/>
              </a:rPr>
              <a:t>Metrics</a:t>
            </a:r>
          </a:p>
          <a:p>
            <a:pPr>
              <a:buFont typeface="Arial" panose="020B0604020202020204" pitchFamily="34" charset="0"/>
              <a:buNone/>
            </a:pPr>
            <a:r>
              <a:rPr lang="en-US" sz="2800" dirty="0" smtClean="0">
                <a:latin typeface="Helvetica" panose="020B0604020202020204" pitchFamily="34" charset="0"/>
                <a:cs typeface="Helvetica" panose="020B0604020202020204" pitchFamily="34" charset="0"/>
              </a:rPr>
              <a:t>-Center of Pressure (</a:t>
            </a:r>
            <a:r>
              <a:rPr lang="en-US" sz="2800" dirty="0" err="1" smtClean="0">
                <a:latin typeface="Helvetica" panose="020B0604020202020204" pitchFamily="34" charset="0"/>
                <a:cs typeface="Helvetica" panose="020B0604020202020204" pitchFamily="34" charset="0"/>
              </a:rPr>
              <a:t>CoP</a:t>
            </a:r>
            <a:r>
              <a:rPr lang="en-US" sz="2800" dirty="0" smtClean="0">
                <a:latin typeface="Helvetica" panose="020B0604020202020204" pitchFamily="34" charset="0"/>
                <a:cs typeface="Helvetica" panose="020B0604020202020204" pitchFamily="34" charset="0"/>
              </a:rPr>
              <a:t>) Magnitude</a:t>
            </a:r>
          </a:p>
          <a:p>
            <a:pPr>
              <a:buFont typeface="Arial" panose="020B0604020202020204" pitchFamily="34" charset="0"/>
              <a:buNone/>
            </a:pPr>
            <a:r>
              <a:rPr lang="en-US" sz="2800" dirty="0" smtClean="0">
                <a:latin typeface="Helvetica" panose="020B0604020202020204" pitchFamily="34" charset="0"/>
                <a:cs typeface="Helvetica" panose="020B0604020202020204" pitchFamily="34" charset="0"/>
              </a:rPr>
              <a:t>-Approximate Entropy (</a:t>
            </a:r>
            <a:r>
              <a:rPr lang="en-US" sz="2800" dirty="0" err="1" smtClean="0">
                <a:latin typeface="Helvetica" panose="020B0604020202020204" pitchFamily="34" charset="0"/>
                <a:cs typeface="Helvetica" panose="020B0604020202020204" pitchFamily="34" charset="0"/>
              </a:rPr>
              <a:t>ApEn</a:t>
            </a:r>
            <a:r>
              <a:rPr lang="en-US" sz="2800" dirty="0" smtClean="0">
                <a:latin typeface="Helvetica" panose="020B0604020202020204" pitchFamily="34" charset="0"/>
                <a:cs typeface="Helvetica" panose="020B0604020202020204" pitchFamily="34" charset="0"/>
              </a:rPr>
              <a:t>)</a:t>
            </a:r>
            <a:endParaRPr lang="en-US" sz="2800" dirty="0">
              <a:latin typeface="Helvetica" panose="020B0604020202020204" pitchFamily="34" charset="0"/>
              <a:cs typeface="Helvetica" panose="020B0604020202020204" pitchFamily="34" charset="0"/>
            </a:endParaRPr>
          </a:p>
        </p:txBody>
      </p:sp>
      <p:pic>
        <p:nvPicPr>
          <p:cNvPr id="5" name="Picture 6" descr="Image result for harbourne stergiou nonlinear tools for P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8226"/>
            <a:ext cx="9119514" cy="69162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47981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p:bldLst>
  </p:timing>
</p:sld>
</file>

<file path=ppt/theme/theme1.xml><?xml version="1.0" encoding="utf-8"?>
<a:theme xmlns:a="http://schemas.openxmlformats.org/drawingml/2006/main" name="Headers">
  <a:themeElements>
    <a:clrScheme name="Penn">
      <a:dk1>
        <a:srgbClr val="44464B"/>
      </a:dk1>
      <a:lt1>
        <a:srgbClr val="F2F2F3"/>
      </a:lt1>
      <a:dk2>
        <a:srgbClr val="00144D"/>
      </a:dk2>
      <a:lt2>
        <a:srgbClr val="E0E1E3"/>
      </a:lt2>
      <a:accent1>
        <a:srgbClr val="95001A"/>
      </a:accent1>
      <a:accent2>
        <a:srgbClr val="F2C100"/>
      </a:accent2>
      <a:accent3>
        <a:srgbClr val="82AFD3"/>
      </a:accent3>
      <a:accent4>
        <a:srgbClr val="AC3C00"/>
      </a:accent4>
      <a:accent5>
        <a:srgbClr val="EFCB80"/>
      </a:accent5>
      <a:accent6>
        <a:srgbClr val="01256E"/>
      </a:accent6>
      <a:hlink>
        <a:srgbClr val="0563C1"/>
      </a:hlink>
      <a:folHlink>
        <a:srgbClr val="008E0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penn1.potx" id="{7EEC3932-CB6C-43BC-BB89-4E7BED263684}" vid="{1E83A140-D9E4-4B48-9CE0-9CBA54A3F78D}"/>
    </a:ext>
  </a:extLst>
</a:theme>
</file>

<file path=ppt/theme/theme2.xml><?xml version="1.0" encoding="utf-8"?>
<a:theme xmlns:a="http://schemas.openxmlformats.org/drawingml/2006/main" name="Dark">
  <a:themeElements>
    <a:clrScheme name="Penn">
      <a:dk1>
        <a:srgbClr val="44464B"/>
      </a:dk1>
      <a:lt1>
        <a:srgbClr val="F2F2F3"/>
      </a:lt1>
      <a:dk2>
        <a:srgbClr val="00144D"/>
      </a:dk2>
      <a:lt2>
        <a:srgbClr val="E0E1E3"/>
      </a:lt2>
      <a:accent1>
        <a:srgbClr val="95001A"/>
      </a:accent1>
      <a:accent2>
        <a:srgbClr val="F2C100"/>
      </a:accent2>
      <a:accent3>
        <a:srgbClr val="82AFD3"/>
      </a:accent3>
      <a:accent4>
        <a:srgbClr val="AC3C00"/>
      </a:accent4>
      <a:accent5>
        <a:srgbClr val="EFCB80"/>
      </a:accent5>
      <a:accent6>
        <a:srgbClr val="01256E"/>
      </a:accent6>
      <a:hlink>
        <a:srgbClr val="0563C1"/>
      </a:hlink>
      <a:folHlink>
        <a:srgbClr val="008E0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penn1.potx" id="{7EEC3932-CB6C-43BC-BB89-4E7BED263684}" vid="{F7AAB5D2-F689-42E6-BF43-21C5C5216350}"/>
    </a:ext>
  </a:extLst>
</a:theme>
</file>

<file path=ppt/theme/theme3.xml><?xml version="1.0" encoding="utf-8"?>
<a:theme xmlns:a="http://schemas.openxmlformats.org/drawingml/2006/main" name="Content">
  <a:themeElements>
    <a:clrScheme name="Penn">
      <a:dk1>
        <a:srgbClr val="44464B"/>
      </a:dk1>
      <a:lt1>
        <a:srgbClr val="F2F2F3"/>
      </a:lt1>
      <a:dk2>
        <a:srgbClr val="00144D"/>
      </a:dk2>
      <a:lt2>
        <a:srgbClr val="E0E1E3"/>
      </a:lt2>
      <a:accent1>
        <a:srgbClr val="95001A"/>
      </a:accent1>
      <a:accent2>
        <a:srgbClr val="F2C100"/>
      </a:accent2>
      <a:accent3>
        <a:srgbClr val="82AFD3"/>
      </a:accent3>
      <a:accent4>
        <a:srgbClr val="AC3C00"/>
      </a:accent4>
      <a:accent5>
        <a:srgbClr val="EFCB80"/>
      </a:accent5>
      <a:accent6>
        <a:srgbClr val="01256E"/>
      </a:accent6>
      <a:hlink>
        <a:srgbClr val="0563C1"/>
      </a:hlink>
      <a:folHlink>
        <a:srgbClr val="008E0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penn1.potx" id="{7EEC3932-CB6C-43BC-BB89-4E7BED263684}" vid="{0B5D993C-5C73-465A-A696-85306C49A628}"/>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penn1</Template>
  <TotalTime>5013</TotalTime>
  <Words>2009</Words>
  <Application>Microsoft Office PowerPoint</Application>
  <PresentationFormat>On-screen Show (4:3)</PresentationFormat>
  <Paragraphs>301</Paragraphs>
  <Slides>24</Slides>
  <Notes>20</Notes>
  <HiddenSlides>8</HiddenSlides>
  <MMClips>0</MMClips>
  <ScaleCrop>false</ScaleCrop>
  <HeadingPairs>
    <vt:vector size="4" baseType="variant">
      <vt:variant>
        <vt:lpstr>Theme</vt:lpstr>
      </vt:variant>
      <vt:variant>
        <vt:i4>4</vt:i4>
      </vt:variant>
      <vt:variant>
        <vt:lpstr>Slide Titles</vt:lpstr>
      </vt:variant>
      <vt:variant>
        <vt:i4>24</vt:i4>
      </vt:variant>
    </vt:vector>
  </HeadingPairs>
  <TitlesOfParts>
    <vt:vector size="28" baseType="lpstr">
      <vt:lpstr>Headers</vt:lpstr>
      <vt:lpstr>Dark</vt:lpstr>
      <vt:lpstr>Content</vt:lpstr>
      <vt:lpstr>Office Theme</vt:lpstr>
      <vt:lpstr>Efficacy of a Pressure-Sensitive mat within the PANDA Gym in Assessing Developmental Delays in Infants </vt:lpstr>
      <vt:lpstr>Why STEM?</vt:lpstr>
      <vt:lpstr>The Problem</vt:lpstr>
      <vt:lpstr>The Solution</vt:lpstr>
      <vt:lpstr>Design</vt:lpstr>
      <vt:lpstr>PowerPoint Presentation</vt:lpstr>
      <vt:lpstr>PowerPoint Presentation</vt:lpstr>
      <vt:lpstr>PowerPoint Presentation</vt:lpstr>
      <vt:lpstr>PowerPoint Presentation</vt:lpstr>
      <vt:lpstr>Hypotheses</vt:lpstr>
      <vt:lpstr>PowerPoint Presentation</vt:lpstr>
      <vt:lpstr>PowerPoint Presentation</vt:lpstr>
      <vt:lpstr>PowerPoint Presentation</vt:lpstr>
      <vt:lpstr>Conclusion</vt:lpstr>
      <vt:lpstr>Areas for Improvement</vt:lpstr>
      <vt:lpstr>PowerPoint Presentation</vt:lpstr>
      <vt:lpstr>Lessons Learned</vt:lpstr>
      <vt:lpstr>PowerPoint Presentation</vt:lpstr>
      <vt:lpstr>PowerPoint Presentation</vt:lpstr>
      <vt:lpstr>Future Plans</vt:lpstr>
      <vt:lpstr>Results</vt:lpstr>
      <vt:lpstr>PowerPoint Presentation</vt:lpstr>
      <vt:lpstr>PowerPoint Presentation</vt:lpstr>
      <vt:lpstr>PowerPoint Presentation</vt:lpstr>
    </vt:vector>
  </TitlesOfParts>
  <Company>Hewlett-Packard</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PANDA Gym</dc:title>
  <dc:creator>Susan Zhao</dc:creator>
  <cp:lastModifiedBy>Susan Zhao</cp:lastModifiedBy>
  <cp:revision>139</cp:revision>
  <dcterms:created xsi:type="dcterms:W3CDTF">2017-07-24T02:06:39Z</dcterms:created>
  <dcterms:modified xsi:type="dcterms:W3CDTF">2017-08-24T03:27:43Z</dcterms:modified>
</cp:coreProperties>
</file>